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1" r:id="rId2"/>
    <p:sldId id="387" r:id="rId3"/>
    <p:sldId id="444" r:id="rId4"/>
    <p:sldId id="445" r:id="rId5"/>
    <p:sldId id="328" r:id="rId6"/>
    <p:sldId id="330" r:id="rId7"/>
    <p:sldId id="448" r:id="rId8"/>
    <p:sldId id="447" r:id="rId9"/>
    <p:sldId id="446" r:id="rId10"/>
    <p:sldId id="429" r:id="rId11"/>
    <p:sldId id="332" r:id="rId12"/>
    <p:sldId id="333" r:id="rId13"/>
    <p:sldId id="334" r:id="rId14"/>
    <p:sldId id="335" r:id="rId15"/>
    <p:sldId id="449" r:id="rId16"/>
    <p:sldId id="368" r:id="rId17"/>
    <p:sldId id="382" r:id="rId18"/>
    <p:sldId id="383" r:id="rId19"/>
    <p:sldId id="385" r:id="rId20"/>
    <p:sldId id="384" r:id="rId21"/>
    <p:sldId id="386" r:id="rId22"/>
    <p:sldId id="369" r:id="rId23"/>
    <p:sldId id="269" r:id="rId24"/>
    <p:sldId id="370" r:id="rId25"/>
    <p:sldId id="421" r:id="rId26"/>
    <p:sldId id="422" r:id="rId27"/>
    <p:sldId id="423" r:id="rId28"/>
    <p:sldId id="430" r:id="rId29"/>
    <p:sldId id="373" r:id="rId30"/>
    <p:sldId id="435" r:id="rId31"/>
    <p:sldId id="436" r:id="rId32"/>
    <p:sldId id="437" r:id="rId33"/>
    <p:sldId id="438" r:id="rId34"/>
    <p:sldId id="439" r:id="rId35"/>
    <p:sldId id="371" r:id="rId36"/>
    <p:sldId id="372" r:id="rId37"/>
    <p:sldId id="434" r:id="rId38"/>
    <p:sldId id="442" r:id="rId39"/>
    <p:sldId id="337" r:id="rId40"/>
    <p:sldId id="440" r:id="rId41"/>
    <p:sldId id="443" r:id="rId42"/>
    <p:sldId id="450" r:id="rId43"/>
    <p:sldId id="441" r:id="rId44"/>
    <p:sldId id="395" r:id="rId4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B60C3E-EFEE-49DB-918E-3E26B76B58B7}">
          <p14:sldIdLst>
            <p14:sldId id="321"/>
          </p14:sldIdLst>
        </p14:section>
        <p14:section name="Введение" id="{A5D174DE-4BEC-48E1-BAE5-473F55F40E78}">
          <p14:sldIdLst/>
        </p14:section>
        <p14:section name="Информационное изобилие" id="{C29C0368-2304-48EC-86B9-2D9690D6C661}">
          <p14:sldIdLst>
            <p14:sldId id="387"/>
            <p14:sldId id="444"/>
            <p14:sldId id="445"/>
            <p14:sldId id="328"/>
            <p14:sldId id="330"/>
            <p14:sldId id="448"/>
            <p14:sldId id="447"/>
            <p14:sldId id="446"/>
            <p14:sldId id="429"/>
            <p14:sldId id="332"/>
            <p14:sldId id="333"/>
            <p14:sldId id="334"/>
            <p14:sldId id="335"/>
          </p14:sldIdLst>
        </p14:section>
        <p14:section name="Раздел без заголовка" id="{5D9B1B6B-40EE-41B5-B173-2CB08E741D74}">
          <p14:sldIdLst>
            <p14:sldId id="449"/>
            <p14:sldId id="368"/>
            <p14:sldId id="382"/>
            <p14:sldId id="383"/>
            <p14:sldId id="385"/>
            <p14:sldId id="384"/>
            <p14:sldId id="386"/>
            <p14:sldId id="369"/>
            <p14:sldId id="269"/>
            <p14:sldId id="370"/>
            <p14:sldId id="421"/>
            <p14:sldId id="422"/>
            <p14:sldId id="423"/>
            <p14:sldId id="430"/>
            <p14:sldId id="373"/>
            <p14:sldId id="435"/>
            <p14:sldId id="436"/>
            <p14:sldId id="437"/>
            <p14:sldId id="438"/>
            <p14:sldId id="439"/>
            <p14:sldId id="371"/>
            <p14:sldId id="372"/>
            <p14:sldId id="434"/>
          </p14:sldIdLst>
        </p14:section>
        <p14:section name="Идентификация и связывание" id="{A679CB17-F73E-41EE-97B2-6BF55560CF8D}">
          <p14:sldIdLst>
            <p14:sldId id="442"/>
            <p14:sldId id="337"/>
            <p14:sldId id="440"/>
            <p14:sldId id="443"/>
            <p14:sldId id="450"/>
            <p14:sldId id="441"/>
          </p14:sldIdLst>
        </p14:section>
        <p14:section name="Data Science" id="{EFB3D01B-03D5-473F-9912-F2C81EA9659B}">
          <p14:sldIdLst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08E"/>
    <a:srgbClr val="D75F9F"/>
    <a:srgbClr val="BED00A"/>
    <a:srgbClr val="A5A5A5"/>
    <a:srgbClr val="85B1E0"/>
    <a:srgbClr val="3FE89E"/>
    <a:srgbClr val="FFC100"/>
    <a:srgbClr val="CEC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1294" autoAdjust="0"/>
  </p:normalViewPr>
  <p:slideViewPr>
    <p:cSldViewPr snapToGrid="0" snapToObjects="1">
      <p:cViewPr varScale="1">
        <p:scale>
          <a:sx n="94" d="100"/>
          <a:sy n="94" d="100"/>
        </p:scale>
        <p:origin x="120" y="8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969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2736" y="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0686F-16D3-47CC-BDE6-E9064A1FE6BA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2D1C4-3BCE-43FB-B719-43AF2DEEB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0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1857A-FD43-4EEE-AEC0-9D1C3A15804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44171-A9E7-493C-B6DB-550AB2F2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0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Хорошо известна проблема ограниченного</a:t>
            </a:r>
            <a:r>
              <a:rPr lang="ru-RU" baseline="0" dirty="0" smtClean="0"/>
              <a:t> доступа научного сообщества к информационным ресурсам, предоставляемым на платной основе. Консолидация доступа на основе библиотек позволит не только оптимизировать финансирование, но и увеличить широту охвата, обеспечить «цифровое равенство» для ученых из больших и маленьких, центральных и периферийных институтов.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4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9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53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Горизонты библиотек тоже нужно расширять. Еще очень немногими в России осознана проблема сохранения результатов экспериментов. Они ложатся в основу публикаций, но сами по себе обычно недоступны. В итоге их нельзя перепроверить,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переиспользовать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даже воспроизвести. Предлагаемое решение состоит в том, чтобы публиковать не только статьи, но и план проведения эксперимента, и сами его исходные результаты. Это еще один вид научно-технической информации, для обработки которой нужен комплекс решений: центры хранения, обработки данных, политики хранения и доступа к результатам экспериментов и, наконец, оператор, который должен следить за их соблюдением.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7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5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4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1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7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Сохранение научного наследия остается важной задачей,</a:t>
            </a:r>
            <a:r>
              <a:rPr lang="ru-RU" baseline="0" dirty="0" smtClean="0"/>
              <a:t> причем в ближайшие годы основной акцент должен быть сделан на завершении проектов по оцифровке научных материалов, сохраняющихся до настоящего времени только в бумажной форме. Целью этой работы является не только сохранность, но и вовлечение накопленных результатов в активный научный оборот, повышение их видимости и доступности. Ведь возможно, что в этих архивах дремлют наши «спящие красавицы».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0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Хорошо известна проблема ограниченного</a:t>
            </a:r>
            <a:r>
              <a:rPr lang="ru-RU" baseline="0" dirty="0" smtClean="0"/>
              <a:t> доступа научного сообщества к информационным ресурсам, предоставляемым на платной основе. Консолидация доступа на основе библиотек позволит не только оптимизировать финансирование, но и увеличить широту охвата, обеспечить «цифровое равенство» для ученых из больших и маленьких, центральных и периферийных институтов.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5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4171-A9E7-493C-B6DB-550AB2F2C6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2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5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016" y="331984"/>
            <a:ext cx="10205484" cy="1039905"/>
          </a:xfrm>
        </p:spPr>
        <p:txBody>
          <a:bodyPr>
            <a:normAutofit/>
          </a:bodyPr>
          <a:lstStyle>
            <a:lvl1pPr>
              <a:defRPr sz="3600" b="1" i="0" baseline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3552" y="1592826"/>
            <a:ext cx="8700247" cy="4736257"/>
          </a:xfrm>
        </p:spPr>
        <p:txBody>
          <a:bodyPr/>
          <a:lstStyle>
            <a:lvl1pPr>
              <a:defRPr baseline="0">
                <a:solidFill>
                  <a:srgbClr val="13508E"/>
                </a:solidFill>
              </a:defRPr>
            </a:lvl1pPr>
            <a:lvl2pPr>
              <a:defRPr baseline="0">
                <a:solidFill>
                  <a:srgbClr val="13508E"/>
                </a:solidFill>
              </a:defRPr>
            </a:lvl2pPr>
            <a:lvl3pPr>
              <a:defRPr baseline="0">
                <a:solidFill>
                  <a:srgbClr val="13508E"/>
                </a:solidFill>
              </a:defRPr>
            </a:lvl3pPr>
            <a:lvl4pPr>
              <a:defRPr baseline="0">
                <a:solidFill>
                  <a:srgbClr val="13508E"/>
                </a:solidFill>
              </a:defRPr>
            </a:lvl4pPr>
            <a:lvl5pPr>
              <a:defRPr baseline="0">
                <a:solidFill>
                  <a:srgbClr val="13508E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04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8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6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7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7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37490-BA07-9F4F-9FCB-2AE7D926390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4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274" y="1011237"/>
            <a:ext cx="10088526" cy="81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53552" y="2126511"/>
            <a:ext cx="8700247" cy="405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72845-29F7-714E-8581-E6BC4453E20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4463" y="91785"/>
            <a:ext cx="15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kern="1000" baseline="0" dirty="0" smtClean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Школа молодого ученого</a:t>
            </a:r>
            <a:endParaRPr lang="en-US" sz="1100" b="1" kern="1000" baseline="0" dirty="0">
              <a:solidFill>
                <a:srgbClr val="13508E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-103654" y="134801"/>
            <a:ext cx="194959" cy="175578"/>
          </a:xfrm>
          <a:prstGeom prst="ellipse">
            <a:avLst/>
          </a:prstGeom>
          <a:solidFill>
            <a:srgbClr val="BE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215565" y="134801"/>
            <a:ext cx="194959" cy="175578"/>
          </a:xfrm>
          <a:prstGeom prst="ellipse">
            <a:avLst/>
          </a:prstGeom>
          <a:solidFill>
            <a:srgbClr val="85B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34784" y="134801"/>
            <a:ext cx="194959" cy="175578"/>
          </a:xfrm>
          <a:prstGeom prst="ellipse">
            <a:avLst/>
          </a:prstGeom>
          <a:solidFill>
            <a:srgbClr val="D7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854003" y="134801"/>
            <a:ext cx="194959" cy="175578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051" y="43587"/>
            <a:ext cx="722192" cy="358007"/>
          </a:xfrm>
          <a:prstGeom prst="rect">
            <a:avLst/>
          </a:prstGeom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986" y="2328672"/>
            <a:ext cx="2412014" cy="45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rpa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es.rice.edu/ES/humsoc/Galileo/Images/Astro/Instruments/hevelius_telescope.gif" TargetMode="Externa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26126"/>
              </p:ext>
            </p:extLst>
          </p:nvPr>
        </p:nvGraphicFramePr>
        <p:xfrm>
          <a:off x="59930" y="-17762"/>
          <a:ext cx="3221831" cy="595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r:id="rId3" imgW="7270930" imgH="13453500" progId="">
                  <p:embed/>
                </p:oleObj>
              </mc:Choice>
              <mc:Fallback>
                <p:oleObj r:id="rId3" imgW="7270930" imgH="134535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30" y="-17762"/>
                        <a:ext cx="3221831" cy="5959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02626"/>
              </p:ext>
            </p:extLst>
          </p:nvPr>
        </p:nvGraphicFramePr>
        <p:xfrm>
          <a:off x="-32824" y="5625544"/>
          <a:ext cx="12245144" cy="125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r:id="rId5" imgW="23951526" imgH="2446123" progId="">
                  <p:embed/>
                </p:oleObj>
              </mc:Choice>
              <mc:Fallback>
                <p:oleObj r:id="rId5" imgW="23951526" imgH="244612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2824" y="5625544"/>
                        <a:ext cx="12245144" cy="125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-127000" y="1956660"/>
            <a:ext cx="1626698" cy="257065"/>
            <a:chOff x="-103654" y="2033939"/>
            <a:chExt cx="1152616" cy="175578"/>
          </a:xfrm>
        </p:grpSpPr>
        <p:sp>
          <p:nvSpPr>
            <p:cNvPr id="7" name="Oval 6"/>
            <p:cNvSpPr/>
            <p:nvPr/>
          </p:nvSpPr>
          <p:spPr>
            <a:xfrm>
              <a:off x="-103654" y="2033939"/>
              <a:ext cx="194959" cy="175578"/>
            </a:xfrm>
            <a:prstGeom prst="ellipse">
              <a:avLst/>
            </a:prstGeom>
            <a:solidFill>
              <a:srgbClr val="BED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15565" y="2033939"/>
              <a:ext cx="194959" cy="175578"/>
            </a:xfrm>
            <a:prstGeom prst="ellipse">
              <a:avLst/>
            </a:prstGeom>
            <a:solidFill>
              <a:srgbClr val="85B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34784" y="2033939"/>
              <a:ext cx="194959" cy="175578"/>
            </a:xfrm>
            <a:prstGeom prst="ellipse">
              <a:avLst/>
            </a:prstGeom>
            <a:solidFill>
              <a:srgbClr val="D75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54003" y="2033939"/>
              <a:ext cx="194959" cy="17557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432512"/>
              </p:ext>
            </p:extLst>
          </p:nvPr>
        </p:nvGraphicFramePr>
        <p:xfrm>
          <a:off x="552609" y="387724"/>
          <a:ext cx="1412003" cy="67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r:id="rId7" imgW="3332451" imgH="1599700" progId="">
                  <p:embed/>
                </p:oleObj>
              </mc:Choice>
              <mc:Fallback>
                <p:oleObj r:id="rId7" imgW="3332451" imgH="15997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609" y="387724"/>
                        <a:ext cx="1412003" cy="678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49216" y="420183"/>
            <a:ext cx="1791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3508E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www.spsl.nsc.ru</a:t>
            </a:r>
            <a:endParaRPr lang="en-US" sz="2000" dirty="0">
              <a:solidFill>
                <a:srgbClr val="13508E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0397" y="1452042"/>
            <a:ext cx="6908819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  <a:spcAft>
                <a:spcPts val="1200"/>
              </a:spcAft>
            </a:pPr>
            <a:r>
              <a:rPr lang="ru-RU" sz="4800" b="1" spc="300" dirty="0" smtClean="0">
                <a:solidFill>
                  <a:srgbClr val="D75F9F"/>
                </a:solidFill>
                <a:latin typeface="Blogger Sans Medium" panose="02000506030000020004" pitchFamily="2" charset="0"/>
                <a:ea typeface="Blogger Sans Medium" panose="02000506030000020004" pitchFamily="2" charset="0"/>
              </a:rPr>
              <a:t>Информационный поиск</a:t>
            </a:r>
            <a:endParaRPr lang="en-US" sz="4800" b="1" spc="300" dirty="0" smtClean="0">
              <a:solidFill>
                <a:srgbClr val="D75F9F"/>
              </a:solidFill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1"/>
          <a:stretch/>
        </p:blipFill>
        <p:spPr>
          <a:xfrm>
            <a:off x="9147229" y="624212"/>
            <a:ext cx="6121619" cy="5793266"/>
          </a:xfrm>
          <a:prstGeom prst="pie">
            <a:avLst>
              <a:gd name="adj1" fmla="val 5448302"/>
              <a:gd name="adj2" fmla="val 16200000"/>
            </a:avLst>
          </a:prstGeom>
        </p:spPr>
      </p:pic>
      <p:sp>
        <p:nvSpPr>
          <p:cNvPr id="18" name="Arc 17"/>
          <p:cNvSpPr/>
          <p:nvPr/>
        </p:nvSpPr>
        <p:spPr>
          <a:xfrm>
            <a:off x="9225288" y="624211"/>
            <a:ext cx="5937496" cy="5793266"/>
          </a:xfrm>
          <a:prstGeom prst="arc">
            <a:avLst>
              <a:gd name="adj1" fmla="val 5338057"/>
              <a:gd name="adj2" fmla="val 16293997"/>
            </a:avLst>
          </a:prstGeom>
          <a:ln w="304800">
            <a:solidFill>
              <a:srgbClr val="BED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Google-</a:t>
            </a:r>
            <a:r>
              <a:rPr lang="ru-RU" dirty="0" smtClean="0"/>
              <a:t>бомбы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6" y="1290124"/>
            <a:ext cx="7668358" cy="5307133"/>
          </a:xfrm>
        </p:spPr>
      </p:pic>
    </p:spTree>
    <p:extLst>
      <p:ext uri="{BB962C8B-B14F-4D97-AF65-F5344CB8AC3E}">
        <p14:creationId xmlns:p14="http://schemas.microsoft.com/office/powerpoint/2010/main" val="10340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8" y="1588565"/>
            <a:ext cx="5157787" cy="8239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13508E"/>
                </a:solidFill>
              </a:rPr>
              <a:t>Поисковая система</a:t>
            </a:r>
            <a:endParaRPr lang="en-US" sz="3200" dirty="0">
              <a:solidFill>
                <a:srgbClr val="13508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13508E"/>
                </a:solidFill>
              </a:rPr>
              <a:t>Программа-бот в автоматическом режиме сканирует сайт и копирует его страницы на сервер </a:t>
            </a:r>
            <a:r>
              <a:rPr lang="en-US" sz="2400" dirty="0">
                <a:solidFill>
                  <a:srgbClr val="13508E"/>
                </a:solidFill>
              </a:rPr>
              <a:t>Google</a:t>
            </a:r>
            <a:r>
              <a:rPr lang="ru-RU" sz="2400" dirty="0">
                <a:solidFill>
                  <a:srgbClr val="13508E"/>
                </a:solidFill>
              </a:rPr>
              <a:t>/</a:t>
            </a:r>
            <a:r>
              <a:rPr lang="en-US" sz="2400" dirty="0">
                <a:solidFill>
                  <a:srgbClr val="13508E"/>
                </a:solidFill>
              </a:rPr>
              <a:t>Yandex/…</a:t>
            </a:r>
            <a:endParaRPr lang="ru-RU" sz="2400" dirty="0">
              <a:solidFill>
                <a:srgbClr val="13508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1588565"/>
            <a:ext cx="5183188" cy="823912"/>
          </a:xfrm>
        </p:spPr>
        <p:txBody>
          <a:bodyPr/>
          <a:lstStyle/>
          <a:p>
            <a:r>
              <a:rPr lang="ru-RU" sz="3200" dirty="0" smtClean="0">
                <a:solidFill>
                  <a:srgbClr val="13508E"/>
                </a:solidFill>
              </a:rPr>
              <a:t>Библиотечная система</a:t>
            </a:r>
            <a:endParaRPr lang="ru-RU" sz="3200" dirty="0">
              <a:solidFill>
                <a:srgbClr val="13508E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175447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13508E"/>
                </a:solidFill>
              </a:rPr>
              <a:t>Библиотека получает из издательства публикации, прошедшие рецензирование; </a:t>
            </a:r>
            <a:br>
              <a:rPr lang="ru-RU" sz="2400" dirty="0">
                <a:solidFill>
                  <a:srgbClr val="13508E"/>
                </a:solidFill>
              </a:rPr>
            </a:br>
            <a:r>
              <a:rPr lang="ru-RU" sz="2400" dirty="0">
                <a:solidFill>
                  <a:srgbClr val="13508E"/>
                </a:solidFill>
              </a:rPr>
              <a:t>в печатном или электронном виде</a:t>
            </a:r>
            <a:r>
              <a:rPr lang="ru-RU" sz="20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Как работают поисковые и </a:t>
            </a:r>
            <a:r>
              <a:rPr lang="ru-RU" sz="4000" b="1" dirty="0" smtClean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библиотечные системы: </a:t>
            </a:r>
            <a:br>
              <a:rPr lang="ru-RU" sz="4000" b="1" dirty="0" smtClean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</a:br>
            <a:r>
              <a:rPr lang="ru-RU" sz="4000" b="1" dirty="0" smtClean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сбор </a:t>
            </a:r>
            <a:r>
              <a:rPr lang="ru-RU" sz="4000" b="1" dirty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материала</a:t>
            </a:r>
          </a:p>
        </p:txBody>
      </p:sp>
      <p:sp>
        <p:nvSpPr>
          <p:cNvPr id="4" name="AutoShape 4" descr="&amp;Kcy;&amp;acy;&amp;rcy;&amp;tcy;&amp;icy;&amp;ncy;&amp;kcy;&amp;icy; &amp;pcy;&amp;ocy; &amp;zcy;&amp;acy;&amp;pcy;&amp;rcy;&amp;ocy;&amp;scy;&amp;ucy; googlebot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Kcy;&amp;acy;&amp;rcy;&amp;tcy;&amp;icy;&amp;ncy;&amp;kcy;&amp;icy; &amp;pcy;&amp;ocy; &amp;zcy;&amp;acy;&amp;pcy;&amp;rcy;&amp;ocy;&amp;scy;&amp;ucy; googlebot image"/>
          <p:cNvSpPr>
            <a:spLocks noChangeAspect="1" noChangeArrowheads="1"/>
          </p:cNvSpPr>
          <p:nvPr/>
        </p:nvSpPr>
        <p:spPr bwMode="auto">
          <a:xfrm>
            <a:off x="4007768" y="4021831"/>
            <a:ext cx="792088" cy="7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://www.imaseo.co/wp-content/uploads/2015/07/googleb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741386"/>
            <a:ext cx="3391710" cy="19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314831.vk.me/v314831042/8087/l1lh6ZQMW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728896"/>
            <a:ext cx="29523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818007" y="2505075"/>
            <a:ext cx="5025965" cy="3054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2"/>
                </a:solidFill>
              </a:rPr>
              <a:t>Программа-индексатор анализирует загруженные страницы для того чтобы:</a:t>
            </a:r>
          </a:p>
          <a:p>
            <a:r>
              <a:rPr lang="ru-RU" sz="2200" b="1" dirty="0">
                <a:solidFill>
                  <a:schemeClr val="accent2"/>
                </a:solidFill>
              </a:rPr>
              <a:t>Извлечь слова </a:t>
            </a:r>
            <a:r>
              <a:rPr lang="ru-RU" sz="2200" dirty="0">
                <a:solidFill>
                  <a:schemeClr val="accent2"/>
                </a:solidFill>
              </a:rPr>
              <a:t>и словосочетания,</a:t>
            </a:r>
            <a:br>
              <a:rPr lang="ru-RU" sz="2200" dirty="0">
                <a:solidFill>
                  <a:schemeClr val="accent2"/>
                </a:solidFill>
              </a:rPr>
            </a:br>
            <a:r>
              <a:rPr lang="ru-RU" sz="2200" dirty="0">
                <a:solidFill>
                  <a:schemeClr val="accent2"/>
                </a:solidFill>
              </a:rPr>
              <a:t>и запомнить </a:t>
            </a:r>
            <a:r>
              <a:rPr lang="ru-RU" sz="2200" dirty="0" smtClean="0">
                <a:solidFill>
                  <a:schemeClr val="accent2"/>
                </a:solidFill>
              </a:rPr>
              <a:t>их </a:t>
            </a:r>
            <a:r>
              <a:rPr lang="ru-RU" sz="2200" b="1" dirty="0" smtClean="0">
                <a:solidFill>
                  <a:schemeClr val="accent2"/>
                </a:solidFill>
              </a:rPr>
              <a:t>в </a:t>
            </a:r>
            <a:r>
              <a:rPr lang="ru-RU" sz="2200" b="1" dirty="0">
                <a:solidFill>
                  <a:schemeClr val="accent2"/>
                </a:solidFill>
              </a:rPr>
              <a:t>поисковом индексе</a:t>
            </a:r>
            <a:r>
              <a:rPr lang="ru-RU" sz="2200" dirty="0">
                <a:solidFill>
                  <a:schemeClr val="accent2"/>
                </a:solidFill>
              </a:rPr>
              <a:t>;</a:t>
            </a:r>
          </a:p>
          <a:p>
            <a:r>
              <a:rPr lang="ru-RU" sz="2200" dirty="0">
                <a:solidFill>
                  <a:schemeClr val="accent2"/>
                </a:solidFill>
              </a:rPr>
              <a:t>Извлечь ссылки на </a:t>
            </a:r>
            <a:br>
              <a:rPr lang="ru-RU" sz="2200" dirty="0">
                <a:solidFill>
                  <a:schemeClr val="accent2"/>
                </a:solidFill>
              </a:rPr>
            </a:br>
            <a:r>
              <a:rPr lang="ru-RU" sz="2200" dirty="0">
                <a:solidFill>
                  <a:schemeClr val="accent2"/>
                </a:solidFill>
              </a:rPr>
              <a:t>другие страницы.</a:t>
            </a:r>
          </a:p>
          <a:p>
            <a:pPr marL="0" indent="0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Эксперт изучает публикацию, </a:t>
            </a:r>
            <a:r>
              <a:rPr lang="ru-RU" sz="2000" dirty="0">
                <a:solidFill>
                  <a:schemeClr val="accent2"/>
                </a:solidFill>
              </a:rPr>
              <a:t>составляет ее описание и заносит в электронный каталог.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Описание содержит: </a:t>
            </a:r>
            <a:r>
              <a:rPr lang="ru-RU" sz="2000" b="1" dirty="0">
                <a:solidFill>
                  <a:schemeClr val="accent2"/>
                </a:solidFill>
              </a:rPr>
              <a:t>название, авторов, тему, ключевые слова</a:t>
            </a:r>
            <a:r>
              <a:rPr lang="ru-RU" sz="2000" b="1" dirty="0" smtClean="0">
                <a:solidFill>
                  <a:schemeClr val="accent2"/>
                </a:solidFill>
              </a:rPr>
              <a:t>,…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Как работают поисковые </a:t>
            </a:r>
            <a:r>
              <a:rPr lang="ru-RU" sz="4000" b="1" dirty="0" smtClean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и библиотечные системы: </a:t>
            </a:r>
            <a:r>
              <a:rPr lang="ru-RU" sz="4000" b="1" dirty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обработка</a:t>
            </a:r>
          </a:p>
        </p:txBody>
      </p:sp>
      <p:pic>
        <p:nvPicPr>
          <p:cNvPr id="8194" name="Picture 2" descr="http://socialmediaseo.net/wp-content/uploads/2009/08/google-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5066922"/>
            <a:ext cx="2952328" cy="16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5066923"/>
            <a:ext cx="2664296" cy="1604080"/>
          </a:xfrm>
          <a:prstGeom prst="rect">
            <a:avLst/>
          </a:prstGeom>
        </p:spPr>
      </p:pic>
      <p:sp>
        <p:nvSpPr>
          <p:cNvPr id="11" name="Текст 5"/>
          <p:cNvSpPr>
            <a:spLocks noGrp="1"/>
          </p:cNvSpPr>
          <p:nvPr>
            <p:ph type="body" idx="1"/>
          </p:nvPr>
        </p:nvSpPr>
        <p:spPr>
          <a:xfrm>
            <a:off x="839788" y="1588565"/>
            <a:ext cx="5157787" cy="8239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13508E"/>
                </a:solidFill>
              </a:rPr>
              <a:t>Поисковая система</a:t>
            </a:r>
            <a:endParaRPr lang="en-US" sz="3200" dirty="0">
              <a:solidFill>
                <a:srgbClr val="13508E"/>
              </a:solidFill>
            </a:endParaRP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1588565"/>
            <a:ext cx="5183188" cy="823912"/>
          </a:xfrm>
        </p:spPr>
        <p:txBody>
          <a:bodyPr/>
          <a:lstStyle/>
          <a:p>
            <a:r>
              <a:rPr lang="ru-RU" sz="3200" dirty="0" smtClean="0">
                <a:solidFill>
                  <a:srgbClr val="13508E"/>
                </a:solidFill>
              </a:rPr>
              <a:t>Библиотечная система</a:t>
            </a:r>
            <a:endParaRPr lang="ru-RU" sz="3200" dirty="0">
              <a:solidFill>
                <a:srgbClr val="135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68101" y="326660"/>
            <a:ext cx="10324617" cy="126523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Как работают поисковые и библиотечные </a:t>
            </a:r>
            <a:r>
              <a:rPr lang="ru-RU" sz="4000" b="1" dirty="0" smtClean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системы: </a:t>
            </a:r>
            <a:r>
              <a:rPr lang="ru-RU" sz="4000" b="1" dirty="0">
                <a:solidFill>
                  <a:srgbClr val="D75F9F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поиск информации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011238" y="2174876"/>
            <a:ext cx="5010150" cy="27662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Пользователь вводит запрос, 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состоящий из </a:t>
            </a:r>
            <a:r>
              <a:rPr lang="ru-RU" b="1" dirty="0" smtClean="0">
                <a:solidFill>
                  <a:schemeClr val="accent2"/>
                </a:solidFill>
              </a:rPr>
              <a:t>ключевых слов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Из поискового индекса извлекаются страницы, которые </a:t>
            </a:r>
            <a:r>
              <a:rPr lang="ru-RU" b="1" dirty="0" smtClean="0">
                <a:solidFill>
                  <a:schemeClr val="accent2"/>
                </a:solidFill>
              </a:rPr>
              <a:t>содержат</a:t>
            </a:r>
            <a:r>
              <a:rPr lang="ru-RU" dirty="0" smtClean="0">
                <a:solidFill>
                  <a:schemeClr val="accent2"/>
                </a:solidFill>
              </a:rPr>
              <a:t> слова из запроса.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Затем они сортируются и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показываются пользователю.</a:t>
            </a:r>
          </a:p>
          <a:p>
            <a:pPr marL="0" indent="0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343650" y="2155825"/>
            <a:ext cx="5023692" cy="25502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Читатель может искать публикации через каталог </a:t>
            </a:r>
            <a:r>
              <a:rPr lang="ru-RU" b="1" dirty="0" smtClean="0">
                <a:solidFill>
                  <a:schemeClr val="accent2"/>
                </a:solidFill>
              </a:rPr>
              <a:t>по названию, автору, тематике, ключевым словам и другим атрибутам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Найденные публикации он может заказать в фонде или скачать в виде электронного документа.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4869160"/>
            <a:ext cx="2880320" cy="1867976"/>
          </a:xfrm>
          <a:prstGeom prst="rect">
            <a:avLst/>
          </a:prstGeom>
        </p:spPr>
      </p:pic>
      <p:pic>
        <p:nvPicPr>
          <p:cNvPr id="3074" name="Picture 2" descr="http://cdb-mich.ucoz.ru/Stranica/katal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725145"/>
            <a:ext cx="1905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192" y="5301208"/>
            <a:ext cx="2536032" cy="143592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398371">
            <a:off x="7484982" y="5800659"/>
            <a:ext cx="628585" cy="515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5"/>
          <p:cNvSpPr>
            <a:spLocks noGrp="1"/>
          </p:cNvSpPr>
          <p:nvPr>
            <p:ph type="body" idx="1"/>
          </p:nvPr>
        </p:nvSpPr>
        <p:spPr>
          <a:xfrm>
            <a:off x="1011238" y="1312863"/>
            <a:ext cx="5157787" cy="8239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13508E"/>
                </a:solidFill>
              </a:rPr>
              <a:t>Поисковая система</a:t>
            </a:r>
            <a:endParaRPr lang="en-US" sz="3200" dirty="0">
              <a:solidFill>
                <a:srgbClr val="13508E"/>
              </a:solidFill>
            </a:endParaRP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3"/>
          </p:nvPr>
        </p:nvSpPr>
        <p:spPr>
          <a:xfrm>
            <a:off x="6343650" y="1312863"/>
            <a:ext cx="5183188" cy="823912"/>
          </a:xfrm>
        </p:spPr>
        <p:txBody>
          <a:bodyPr/>
          <a:lstStyle/>
          <a:p>
            <a:r>
              <a:rPr lang="ru-RU" sz="3200" dirty="0" smtClean="0">
                <a:solidFill>
                  <a:srgbClr val="13508E"/>
                </a:solidFill>
              </a:rPr>
              <a:t>Библиотечная система</a:t>
            </a:r>
            <a:endParaRPr lang="ru-RU" sz="3200" dirty="0">
              <a:solidFill>
                <a:srgbClr val="135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83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962679"/>
              </p:ext>
            </p:extLst>
          </p:nvPr>
        </p:nvGraphicFramePr>
        <p:xfrm>
          <a:off x="1217270" y="1225865"/>
          <a:ext cx="10090230" cy="54961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63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3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3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14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Поисковая система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Библиотечная</a:t>
                      </a:r>
                      <a:r>
                        <a:rPr lang="ru-RU" sz="2400" baseline="0" dirty="0" smtClean="0"/>
                        <a:t> система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1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Форма документов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Только электронная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Печатная</a:t>
                      </a:r>
                      <a:r>
                        <a:rPr lang="ru-RU" sz="2400" baseline="0" dirty="0" smtClean="0"/>
                        <a:t> и электронная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1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Обработка документов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Робот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Эксперт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1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Объем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</a:t>
                      </a:r>
                      <a:r>
                        <a:rPr lang="ru-RU" sz="2400" dirty="0" smtClean="0"/>
                        <a:t>100 млрд</a:t>
                      </a:r>
                      <a:r>
                        <a:rPr lang="ru-RU" sz="2400" baseline="0" dirty="0" smtClean="0"/>
                        <a:t> страниц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</a:t>
                      </a:r>
                      <a:r>
                        <a:rPr lang="ru-RU" sz="2400" dirty="0" smtClean="0"/>
                        <a:t>10 млн изданий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50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Поиск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Контекстный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Контекстный</a:t>
                      </a:r>
                      <a:r>
                        <a:rPr lang="ru-RU" sz="2400" baseline="0" dirty="0" smtClean="0"/>
                        <a:t>, тематический, </a:t>
                      </a:r>
                      <a:br>
                        <a:rPr lang="ru-RU" sz="2400" baseline="0" dirty="0" smtClean="0"/>
                      </a:br>
                      <a:r>
                        <a:rPr lang="ru-RU" sz="2400" baseline="0" dirty="0" smtClean="0"/>
                        <a:t>по авторам, …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21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Книги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Открытый доступ +</a:t>
                      </a:r>
                    </a:p>
                    <a:p>
                      <a:r>
                        <a:rPr lang="ru-RU" sz="2400" dirty="0" smtClean="0"/>
                        <a:t>Не ограниченные авторским правом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 отечественные</a:t>
                      </a:r>
                      <a:r>
                        <a:rPr lang="ru-RU" sz="2400" baseline="0" dirty="0" smtClean="0"/>
                        <a:t> издания + зарубежные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1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Газеты и другие</a:t>
                      </a:r>
                      <a:r>
                        <a:rPr lang="ru-RU" sz="2400" baseline="0" dirty="0" smtClean="0"/>
                        <a:t> СМИ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Архивы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250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Научно-техническая литература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Открытый</a:t>
                      </a:r>
                      <a:r>
                        <a:rPr lang="ru-RU" sz="2400" baseline="0" dirty="0" smtClean="0"/>
                        <a:t> доступ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Подписка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Поисковая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smtClean="0"/>
              <a:t>система </a:t>
            </a:r>
            <a:r>
              <a:rPr lang="en-US" dirty="0" smtClean="0"/>
              <a:t>vs </a:t>
            </a:r>
            <a:r>
              <a:rPr lang="ru-RU" dirty="0" smtClean="0"/>
              <a:t>Библиотечная система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pillars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321"/>
            <a:ext cx="12192000" cy="68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40" y="860364"/>
            <a:ext cx="6231952" cy="103990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Открытый  и лицензионный доступ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531" y="3147564"/>
            <a:ext cx="8541151" cy="263977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 чем не расскажет </a:t>
            </a:r>
            <a:r>
              <a:rPr lang="en-US" b="1" dirty="0" smtClean="0">
                <a:solidFill>
                  <a:schemeClr val="bg1"/>
                </a:solidFill>
              </a:rPr>
              <a:t>Google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</a:t>
            </a:r>
            <a:r>
              <a:rPr lang="ru-RU" dirty="0" smtClean="0"/>
              <a:t>: предпосылки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54" y="1268172"/>
            <a:ext cx="7092093" cy="5319070"/>
          </a:xfrm>
        </p:spPr>
      </p:pic>
    </p:spTree>
    <p:extLst>
      <p:ext uri="{BB962C8B-B14F-4D97-AF65-F5344CB8AC3E}">
        <p14:creationId xmlns:p14="http://schemas.microsoft.com/office/powerpoint/2010/main" val="12851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ACCESS: GREEN &amp; GOLD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10" y="1267716"/>
            <a:ext cx="5613803" cy="53609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4" y="2517815"/>
            <a:ext cx="217668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Open Access (</a:t>
            </a:r>
            <a:r>
              <a:rPr lang="ru-RU" dirty="0" smtClean="0"/>
              <a:t>депонирование)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7210" y="1592826"/>
            <a:ext cx="8066589" cy="4958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вторы </a:t>
            </a:r>
            <a:r>
              <a:rPr lang="ru-RU" dirty="0"/>
              <a:t>публикуются в журнале, распространяемом по подписке, а в дополнение к этому делают свои статьи доступными в режиме реального времени и бесплатно, обычно помещая их в </a:t>
            </a:r>
            <a:r>
              <a:rPr lang="ru-RU" dirty="0" err="1"/>
              <a:t>репозиторий</a:t>
            </a:r>
            <a:r>
              <a:rPr lang="ru-RU" dirty="0"/>
              <a:t> своего университета, либо в центральный </a:t>
            </a:r>
            <a:r>
              <a:rPr lang="ru-RU" dirty="0" err="1"/>
              <a:t>репозиторий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Депозит </a:t>
            </a:r>
            <a:r>
              <a:rPr lang="ru-RU" dirty="0"/>
              <a:t>может быть оформлен в виде уже прошедшей рецензирование статьи или в виде сигнального экземпляра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Узнать, поддерживает ли издатель политику </a:t>
            </a:r>
            <a:r>
              <a:rPr lang="en-US" dirty="0" smtClean="0"/>
              <a:t>Green Open Access</a:t>
            </a:r>
            <a:r>
              <a:rPr lang="ru-RU" dirty="0" smtClean="0"/>
              <a:t>, можно через сервис </a:t>
            </a:r>
            <a:r>
              <a:rPr lang="en-US" dirty="0" smtClean="0"/>
              <a:t>SHERPA: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http://www.sherpa.ac.uk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1794077"/>
            <a:ext cx="1947496" cy="33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015" y="331984"/>
            <a:ext cx="10796759" cy="1039905"/>
          </a:xfrm>
        </p:spPr>
        <p:txBody>
          <a:bodyPr>
            <a:normAutofit/>
          </a:bodyPr>
          <a:lstStyle/>
          <a:p>
            <a:r>
              <a:rPr lang="en-US" dirty="0" smtClean="0"/>
              <a:t>SHERPA/ROMEO  - Publisher's </a:t>
            </a:r>
            <a:r>
              <a:rPr lang="en-US" dirty="0"/>
              <a:t>copyright &amp; archiving policies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1794077"/>
            <a:ext cx="1947496" cy="335665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3017" y="1458330"/>
            <a:ext cx="8381357" cy="52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pillars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321"/>
            <a:ext cx="12192000" cy="68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40" y="860364"/>
            <a:ext cx="6231952" cy="103990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Информационный поиск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531" y="3147564"/>
            <a:ext cx="8541151" cy="263977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Эффект </a:t>
            </a:r>
            <a:r>
              <a:rPr lang="ru-RU" b="1" dirty="0" err="1" smtClean="0">
                <a:solidFill>
                  <a:schemeClr val="bg1"/>
                </a:solidFill>
              </a:rPr>
              <a:t>Даннинга-Крюгера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метакогнитивное</a:t>
            </a:r>
            <a:r>
              <a:rPr lang="ru-RU" dirty="0">
                <a:solidFill>
                  <a:schemeClr val="bg1"/>
                </a:solidFill>
              </a:rPr>
              <a:t> искажение, которое заключается в том, что люди, имеющие низкий уровень квалификации, делают ошибочные выводы, принимают неудачные решения и при этом не способны осознавать свои ошибки в силу низкого уровня своей </a:t>
            </a:r>
            <a:r>
              <a:rPr lang="ru-RU" dirty="0" smtClean="0">
                <a:solidFill>
                  <a:schemeClr val="bg1"/>
                </a:solidFill>
              </a:rPr>
              <a:t>квалификации.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OPEN ACCESS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015" y="1592826"/>
            <a:ext cx="8251784" cy="47362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Издатель компенсирует упущенную выгоду за счет авторов публикации (</a:t>
            </a:r>
            <a:r>
              <a:rPr lang="en-US" dirty="0" smtClean="0"/>
              <a:t>Author Processing Charges – APC)</a:t>
            </a:r>
            <a:r>
              <a:rPr lang="ru-RU" dirty="0" smtClean="0"/>
              <a:t>, рекламы, пожертвований и иных средств.</a:t>
            </a:r>
          </a:p>
          <a:p>
            <a:pPr marL="0" indent="0">
              <a:buNone/>
            </a:pPr>
            <a:r>
              <a:rPr lang="ru-RU" dirty="0" smtClean="0"/>
              <a:t>Полный текст публикации размещается в открытом доступе </a:t>
            </a:r>
            <a:r>
              <a:rPr lang="ru-RU" b="1" i="1" dirty="0" smtClean="0"/>
              <a:t>на сайте издателя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Размер </a:t>
            </a:r>
            <a:r>
              <a:rPr lang="en-US" dirty="0" smtClean="0"/>
              <a:t>APC </a:t>
            </a:r>
            <a:r>
              <a:rPr lang="ru-RU" dirty="0" smtClean="0"/>
              <a:t>зависит от журнала и варьируется в пределах от </a:t>
            </a:r>
            <a:r>
              <a:rPr lang="en-US" dirty="0" smtClean="0"/>
              <a:t>$100 </a:t>
            </a:r>
            <a:r>
              <a:rPr lang="ru-RU" dirty="0" smtClean="0"/>
              <a:t>до </a:t>
            </a:r>
            <a:r>
              <a:rPr lang="en-US" dirty="0" smtClean="0"/>
              <a:t>$</a:t>
            </a:r>
            <a:r>
              <a:rPr lang="ru-RU" dirty="0" smtClean="0"/>
              <a:t>3000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3" y="1921397"/>
            <a:ext cx="1901334" cy="33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 выбирает…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6" y="1371889"/>
            <a:ext cx="7282688" cy="5380622"/>
          </a:xfrm>
        </p:spPr>
      </p:pic>
      <p:sp>
        <p:nvSpPr>
          <p:cNvPr id="5" name="TextBox 4"/>
          <p:cNvSpPr txBox="1"/>
          <p:nvPr/>
        </p:nvSpPr>
        <p:spPr>
          <a:xfrm>
            <a:off x="8938520" y="1730861"/>
            <a:ext cx="3054041" cy="153888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FFC000"/>
                </a:solidFill>
              </a:rPr>
              <a:t>Open Access 2016: </a:t>
            </a:r>
            <a:r>
              <a:rPr lang="ru-RU" sz="2800" b="1" dirty="0" smtClean="0">
                <a:ln/>
                <a:solidFill>
                  <a:srgbClr val="FFC000"/>
                </a:solidFill>
              </a:rPr>
              <a:t/>
            </a:r>
            <a:br>
              <a:rPr lang="ru-RU" sz="2800" b="1" dirty="0" smtClean="0">
                <a:ln/>
                <a:solidFill>
                  <a:srgbClr val="FFC000"/>
                </a:solidFill>
              </a:rPr>
            </a:br>
            <a:r>
              <a:rPr lang="en-US" sz="6600" b="1" dirty="0" smtClean="0">
                <a:ln/>
                <a:solidFill>
                  <a:srgbClr val="FFC000"/>
                </a:solidFill>
              </a:rPr>
              <a:t>13.75%</a:t>
            </a:r>
            <a:endParaRPr lang="ru-RU" sz="6600" b="1" dirty="0">
              <a:ln/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Открытый доступ: оцифровка научного наследия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315" y="1728558"/>
            <a:ext cx="7122849" cy="2261551"/>
          </a:xfrm>
        </p:spPr>
        <p:txBody>
          <a:bodyPr/>
          <a:lstStyle/>
          <a:p>
            <a:r>
              <a:rPr lang="ru-RU" dirty="0" smtClean="0"/>
              <a:t>Научные журналы</a:t>
            </a:r>
          </a:p>
          <a:p>
            <a:r>
              <a:rPr lang="ru-RU" dirty="0" smtClean="0"/>
              <a:t>Сборники материалов конференций</a:t>
            </a:r>
          </a:p>
          <a:p>
            <a:r>
              <a:rPr lang="ru-RU" dirty="0" smtClean="0"/>
              <a:t>Монографии / сборники трудов институтов</a:t>
            </a:r>
          </a:p>
          <a:p>
            <a:r>
              <a:rPr lang="ru-RU" dirty="0" smtClean="0"/>
              <a:t>Авторефераты диссертаций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84618" y="4434226"/>
            <a:ext cx="6872661" cy="226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Сохранение научного наследия</a:t>
            </a:r>
          </a:p>
          <a:p>
            <a:r>
              <a:rPr lang="ru-RU" dirty="0" smtClean="0"/>
              <a:t>Повышение видимости, доступности</a:t>
            </a:r>
          </a:p>
          <a:p>
            <a:r>
              <a:rPr lang="ru-RU" dirty="0" smtClean="0"/>
              <a:t>Поиск и обработка текстов средствами ИИ</a:t>
            </a:r>
          </a:p>
          <a:p>
            <a:r>
              <a:rPr lang="ru-RU" dirty="0" smtClean="0"/>
              <a:t>Вовлечение в активный научный оборот</a:t>
            </a:r>
            <a:endParaRPr lang="en-US" dirty="0"/>
          </a:p>
        </p:txBody>
      </p:sp>
      <p:sp>
        <p:nvSpPr>
          <p:cNvPr id="6" name="Chevron 5"/>
          <p:cNvSpPr/>
          <p:nvPr/>
        </p:nvSpPr>
        <p:spPr>
          <a:xfrm rot="2537430">
            <a:off x="5124467" y="3787596"/>
            <a:ext cx="798581" cy="63615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вавиловский журнал генетики и селекци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49" y="3776563"/>
            <a:ext cx="1301283" cy="17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Физика горения и взры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086" y="4064305"/>
            <a:ext cx="1183499" cy="16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Журнал структурной химии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300" y="4296738"/>
            <a:ext cx="1178071" cy="16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геология и геофизик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625" y="4614225"/>
            <a:ext cx="1186214" cy="16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036" y="1666564"/>
            <a:ext cx="3647990" cy="2431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315" y="735106"/>
            <a:ext cx="10558775" cy="103990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75F9F"/>
                </a:solidFill>
              </a:rPr>
              <a:t>Лицензионный контент (чего не найти в </a:t>
            </a:r>
            <a:r>
              <a:rPr lang="en-US" sz="3600" b="1" dirty="0" smtClean="0">
                <a:solidFill>
                  <a:srgbClr val="D75F9F"/>
                </a:solidFill>
              </a:rPr>
              <a:t>Google)</a:t>
            </a:r>
            <a:endParaRPr lang="ru-RU" sz="3600" b="1" dirty="0">
              <a:solidFill>
                <a:srgbClr val="D75F9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982" y="1936377"/>
            <a:ext cx="7827817" cy="43927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b="1" dirty="0" smtClean="0">
                <a:solidFill>
                  <a:srgbClr val="13508E"/>
                </a:solidFill>
              </a:rPr>
              <a:t>Ресурсы научных издательств:</a:t>
            </a:r>
            <a:br>
              <a:rPr lang="ru-RU" b="1" dirty="0" smtClean="0">
                <a:solidFill>
                  <a:srgbClr val="13508E"/>
                </a:solidFill>
              </a:rPr>
            </a:br>
            <a:r>
              <a:rPr lang="ru-RU" b="1" dirty="0" smtClean="0">
                <a:solidFill>
                  <a:srgbClr val="13508E"/>
                </a:solidFill>
              </a:rPr>
              <a:t>электронные книги и журналы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>
                <a:solidFill>
                  <a:srgbClr val="13508E"/>
                </a:solidFill>
              </a:rPr>
              <a:t>Реферативные и библиографические </a:t>
            </a:r>
            <a:br>
              <a:rPr lang="ru-RU" dirty="0" smtClean="0">
                <a:solidFill>
                  <a:srgbClr val="13508E"/>
                </a:solidFill>
              </a:rPr>
            </a:br>
            <a:r>
              <a:rPr lang="ru-RU" dirty="0" smtClean="0">
                <a:solidFill>
                  <a:srgbClr val="13508E"/>
                </a:solidFill>
              </a:rPr>
              <a:t>базы данных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>
                <a:solidFill>
                  <a:srgbClr val="13508E"/>
                </a:solidFill>
              </a:rPr>
              <a:t>Базы данных научно-технической информации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>
                <a:solidFill>
                  <a:srgbClr val="13508E"/>
                </a:solidFill>
              </a:rPr>
              <a:t>Научные сервисы </a:t>
            </a:r>
            <a:r>
              <a:rPr lang="en-US" dirty="0" smtClean="0">
                <a:solidFill>
                  <a:srgbClr val="13508E"/>
                </a:solidFill>
              </a:rPr>
              <a:t/>
            </a:r>
            <a:br>
              <a:rPr lang="en-US" dirty="0" smtClean="0">
                <a:solidFill>
                  <a:srgbClr val="13508E"/>
                </a:solidFill>
              </a:rPr>
            </a:br>
            <a:endParaRPr lang="ru-RU" dirty="0">
              <a:solidFill>
                <a:srgbClr val="13508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986" y="2328672"/>
            <a:ext cx="2412014" cy="4529328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48" y="2155490"/>
            <a:ext cx="3335713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научных издательств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777450"/>
              </p:ext>
            </p:extLst>
          </p:nvPr>
        </p:nvGraphicFramePr>
        <p:xfrm>
          <a:off x="1219199" y="1371889"/>
          <a:ext cx="10471356" cy="4645449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948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3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0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6161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 smtClean="0">
                          <a:effectLst/>
                        </a:rPr>
                        <a:t>Издательство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Журналы</a:t>
                      </a:r>
                      <a:endParaRPr lang="ru-RU" sz="3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 smtClean="0">
                          <a:effectLst/>
                        </a:rPr>
                        <a:t>*Востребованность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Elsevier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>
                          <a:effectLst/>
                        </a:rPr>
                        <a:t>97%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Springer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effectLst/>
                        </a:rPr>
                        <a:t>97%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161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Российские </a:t>
                      </a:r>
                      <a:r>
                        <a:rPr lang="ru-RU" sz="3200" u="none" strike="noStrike" dirty="0" smtClean="0">
                          <a:effectLst/>
                        </a:rPr>
                        <a:t>журналы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1000+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effectLst/>
                        </a:rPr>
                        <a:t>96%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Wiley-Blackwell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effectLst/>
                        </a:rPr>
                        <a:t>76%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Nature </a:t>
                      </a:r>
                      <a:r>
                        <a:rPr lang="en-US" sz="3200" u="none" strike="noStrike" dirty="0" smtClean="0">
                          <a:effectLst/>
                        </a:rPr>
                        <a:t>PG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>
                          <a:effectLst/>
                        </a:rPr>
                        <a:t>71%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Taylor &amp; Francis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>
                          <a:effectLst/>
                        </a:rPr>
                        <a:t>66%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Science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effectLst/>
                        </a:rPr>
                        <a:t>63%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Oxford University Press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>
                          <a:effectLst/>
                        </a:rPr>
                        <a:t>56%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199" y="6447814"/>
            <a:ext cx="487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*По данным опроса институтов СО РАН в 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7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Сервисы федеративного поиска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3376" y="1592826"/>
            <a:ext cx="6090423" cy="4736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Платные:</a:t>
            </a:r>
          </a:p>
          <a:p>
            <a:r>
              <a:rPr lang="en-US" dirty="0" smtClean="0"/>
              <a:t>EBSCO </a:t>
            </a:r>
            <a:r>
              <a:rPr lang="en-US" dirty="0"/>
              <a:t>Discovery service</a:t>
            </a:r>
            <a:endParaRPr lang="en-US" dirty="0" smtClean="0"/>
          </a:p>
          <a:p>
            <a:r>
              <a:rPr lang="en-US" dirty="0" smtClean="0"/>
              <a:t>Primo (</a:t>
            </a:r>
            <a:r>
              <a:rPr lang="en-US" dirty="0" err="1" smtClean="0"/>
              <a:t>Exlibris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Summon (</a:t>
            </a:r>
            <a:r>
              <a:rPr lang="en-US" dirty="0" err="1" smtClean="0"/>
              <a:t>Proquest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Свободные:</a:t>
            </a:r>
            <a:endParaRPr lang="en-US" dirty="0"/>
          </a:p>
          <a:p>
            <a:r>
              <a:rPr lang="en-US" dirty="0" smtClean="0"/>
              <a:t>Google Scholar 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9" y="1785937"/>
            <a:ext cx="4048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Сервис </a:t>
            </a:r>
            <a:r>
              <a:rPr lang="ru-RU" dirty="0"/>
              <a:t>федеративного </a:t>
            </a:r>
            <a:r>
              <a:rPr lang="ru-RU" dirty="0" smtClean="0"/>
              <a:t>поиска: </a:t>
            </a:r>
            <a:r>
              <a:rPr lang="en-US" dirty="0" smtClean="0"/>
              <a:t>EBSCO Discovery service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30" y="1690688"/>
            <a:ext cx="10918140" cy="49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Сервис федеративного поиска: </a:t>
            </a:r>
            <a:r>
              <a:rPr lang="en-US" dirty="0"/>
              <a:t>EBSCO Discovery service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08" y="1825625"/>
            <a:ext cx="1090069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315" y="735106"/>
            <a:ext cx="10558775" cy="103990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75F9F"/>
                </a:solidFill>
              </a:rPr>
              <a:t>Лицензионный контент</a:t>
            </a:r>
            <a:endParaRPr lang="ru-RU" sz="3600" b="1" dirty="0">
              <a:solidFill>
                <a:srgbClr val="D75F9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982" y="1936377"/>
            <a:ext cx="7827817" cy="43927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>
                <a:solidFill>
                  <a:srgbClr val="13508E"/>
                </a:solidFill>
              </a:rPr>
              <a:t>Ресурсы научных издательств:</a:t>
            </a:r>
            <a:br>
              <a:rPr lang="ru-RU" dirty="0" smtClean="0">
                <a:solidFill>
                  <a:srgbClr val="13508E"/>
                </a:solidFill>
              </a:rPr>
            </a:br>
            <a:r>
              <a:rPr lang="ru-RU" dirty="0" smtClean="0">
                <a:solidFill>
                  <a:srgbClr val="13508E"/>
                </a:solidFill>
              </a:rPr>
              <a:t>электронные книги и журналы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b="1" dirty="0" smtClean="0">
                <a:solidFill>
                  <a:srgbClr val="13508E"/>
                </a:solidFill>
              </a:rPr>
              <a:t>Реферативные и библиографические </a:t>
            </a:r>
            <a:br>
              <a:rPr lang="ru-RU" b="1" dirty="0" smtClean="0">
                <a:solidFill>
                  <a:srgbClr val="13508E"/>
                </a:solidFill>
              </a:rPr>
            </a:br>
            <a:r>
              <a:rPr lang="ru-RU" b="1" dirty="0" smtClean="0">
                <a:solidFill>
                  <a:srgbClr val="13508E"/>
                </a:solidFill>
              </a:rPr>
              <a:t>базы данных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>
                <a:solidFill>
                  <a:srgbClr val="13508E"/>
                </a:solidFill>
              </a:rPr>
              <a:t>Базы данных научно-технической информации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dirty="0" smtClean="0">
                <a:solidFill>
                  <a:srgbClr val="13508E"/>
                </a:solidFill>
              </a:rPr>
              <a:t>Научные сервисы </a:t>
            </a:r>
            <a:r>
              <a:rPr lang="en-US" dirty="0" smtClean="0">
                <a:solidFill>
                  <a:srgbClr val="13508E"/>
                </a:solidFill>
              </a:rPr>
              <a:t/>
            </a:r>
            <a:br>
              <a:rPr lang="en-US" dirty="0" smtClean="0">
                <a:solidFill>
                  <a:srgbClr val="13508E"/>
                </a:solidFill>
              </a:rPr>
            </a:br>
            <a:endParaRPr lang="ru-RU" dirty="0">
              <a:solidFill>
                <a:srgbClr val="13508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986" y="2328672"/>
            <a:ext cx="2412014" cy="4529328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48" y="2155490"/>
            <a:ext cx="3335713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Библиографические (реферативные) базы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714" y="1193180"/>
            <a:ext cx="9827540" cy="5832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 smtClean="0"/>
              <a:t>Библиографическая БД – информационная система для хранения и распространения ссылок на опубликованные издания, включая журнальные статьи и труды конференций.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Универсальные:</a:t>
            </a:r>
          </a:p>
          <a:p>
            <a:r>
              <a:rPr lang="ru-RU" i="1" dirty="0" smtClean="0"/>
              <a:t>Реферативный журнал (ВИНИТИ)</a:t>
            </a:r>
            <a:endParaRPr lang="en-US" i="1" dirty="0" smtClean="0"/>
          </a:p>
          <a:p>
            <a:r>
              <a:rPr lang="en-US" dirty="0" smtClean="0"/>
              <a:t>Web of Science (</a:t>
            </a:r>
            <a:r>
              <a:rPr lang="en-US" dirty="0" err="1" smtClean="0"/>
              <a:t>Clarivate</a:t>
            </a:r>
            <a:r>
              <a:rPr lang="en-US" dirty="0" smtClean="0"/>
              <a:t> analytics)		+</a:t>
            </a:r>
            <a:r>
              <a:rPr lang="en-US" dirty="0" err="1" smtClean="0"/>
              <a:t>InCites</a:t>
            </a:r>
            <a:endParaRPr lang="en-US" dirty="0" smtClean="0"/>
          </a:p>
          <a:p>
            <a:r>
              <a:rPr lang="en-US" dirty="0" smtClean="0"/>
              <a:t>Scopus (Elsevier)					+</a:t>
            </a:r>
            <a:r>
              <a:rPr lang="en-US" dirty="0" err="1" smtClean="0"/>
              <a:t>SciVal</a:t>
            </a:r>
            <a:endParaRPr lang="en-US" dirty="0" smtClean="0"/>
          </a:p>
          <a:p>
            <a:r>
              <a:rPr lang="ru-RU" dirty="0" smtClean="0"/>
              <a:t>РИНЦ (</a:t>
            </a:r>
            <a:r>
              <a:rPr lang="en-US" dirty="0" smtClean="0"/>
              <a:t>eLibrary.ru</a:t>
            </a:r>
            <a:r>
              <a:rPr lang="ru-RU" dirty="0" smtClean="0"/>
              <a:t>) 	</a:t>
            </a:r>
            <a:r>
              <a:rPr lang="en-US" dirty="0" smtClean="0"/>
              <a:t>			</a:t>
            </a:r>
            <a:r>
              <a:rPr lang="ru-RU" dirty="0" smtClean="0"/>
              <a:t>	+</a:t>
            </a:r>
            <a:r>
              <a:rPr lang="en-US" dirty="0" err="1" smtClean="0"/>
              <a:t>ScienceIndex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Предметные:</a:t>
            </a:r>
            <a:endParaRPr lang="en-US" dirty="0" smtClean="0"/>
          </a:p>
          <a:p>
            <a:r>
              <a:rPr lang="en-US" dirty="0"/>
              <a:t>PubMed (US National Library of Medicine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err="1" smtClean="0"/>
              <a:t>MathSciNet</a:t>
            </a:r>
            <a:r>
              <a:rPr lang="ru-RU" dirty="0" smtClean="0"/>
              <a:t> (</a:t>
            </a:r>
            <a:r>
              <a:rPr lang="en-US" dirty="0"/>
              <a:t>American Mathematical </a:t>
            </a:r>
            <a:r>
              <a:rPr lang="en-US" dirty="0" smtClean="0"/>
              <a:t>Society</a:t>
            </a:r>
            <a:r>
              <a:rPr lang="ru-RU" dirty="0" smtClean="0"/>
              <a:t>)</a:t>
            </a:r>
          </a:p>
          <a:p>
            <a:r>
              <a:rPr lang="en-US" dirty="0" smtClean="0"/>
              <a:t>INSPEC</a:t>
            </a:r>
            <a:r>
              <a:rPr lang="ru-RU" dirty="0" smtClean="0"/>
              <a:t> (</a:t>
            </a:r>
            <a:r>
              <a:rPr lang="en-US" dirty="0"/>
              <a:t>Institution of Engineering and Technology</a:t>
            </a:r>
            <a:r>
              <a:rPr lang="ru-RU" dirty="0" smtClean="0"/>
              <a:t>)</a:t>
            </a:r>
          </a:p>
          <a:p>
            <a:r>
              <a:rPr lang="en-US" dirty="0" smtClean="0"/>
              <a:t>GeoRef</a:t>
            </a:r>
            <a:r>
              <a:rPr lang="ru-RU" dirty="0" smtClean="0"/>
              <a:t> (</a:t>
            </a:r>
            <a:r>
              <a:rPr lang="en-US" dirty="0"/>
              <a:t>American Geosciences </a:t>
            </a:r>
            <a:r>
              <a:rPr lang="en-US" dirty="0" smtClean="0"/>
              <a:t>Institute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1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информационного поиска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Полнотекстовый поиск</a:t>
            </a:r>
          </a:p>
          <a:p>
            <a:r>
              <a:rPr lang="ru-RU" sz="3600" dirty="0" smtClean="0"/>
              <a:t>Поиск по метаданным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200" dirty="0" smtClean="0"/>
              <a:t>Тематический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200" dirty="0" smtClean="0"/>
              <a:t>По автору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200" dirty="0" smtClean="0"/>
              <a:t>По году издания</a:t>
            </a:r>
          </a:p>
          <a:p>
            <a:r>
              <a:rPr lang="ru-RU" sz="3600" dirty="0" smtClean="0"/>
              <a:t>Поиск по изображениям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02025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Реферативные журналы</a:t>
            </a:r>
            <a:r>
              <a:rPr lang="ru-RU" dirty="0"/>
              <a:t> </a:t>
            </a:r>
            <a:r>
              <a:rPr lang="ru-RU" dirty="0" smtClean="0"/>
              <a:t>(ВИНИТИ)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83" y="1279202"/>
            <a:ext cx="7096337" cy="53222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4891" y="1945517"/>
            <a:ext cx="5330512" cy="39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45" y="453955"/>
            <a:ext cx="112490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16" y="480960"/>
            <a:ext cx="10633884" cy="62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Scopus: </a:t>
            </a:r>
            <a:r>
              <a:rPr lang="ru-RU" dirty="0" smtClean="0"/>
              <a:t>пример сведений о публикации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38" y="1195754"/>
            <a:ext cx="7224764" cy="563506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215851" y="1321520"/>
            <a:ext cx="904351" cy="301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52258" y="5262149"/>
            <a:ext cx="1822055" cy="395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52078" y="2841577"/>
            <a:ext cx="1701892" cy="313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47078" y="3465168"/>
            <a:ext cx="1822055" cy="395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</a:t>
            </a:r>
            <a:r>
              <a:rPr lang="en-US" dirty="0" smtClean="0"/>
              <a:t>Scopus </a:t>
            </a:r>
            <a:r>
              <a:rPr lang="ru-RU" dirty="0" smtClean="0"/>
              <a:t>и </a:t>
            </a:r>
            <a:r>
              <a:rPr lang="en-US" dirty="0" smtClean="0"/>
              <a:t>Web of Sciences </a:t>
            </a:r>
            <a:r>
              <a:rPr lang="ru-RU" dirty="0" smtClean="0"/>
              <a:t>(взгляд </a:t>
            </a:r>
            <a:r>
              <a:rPr lang="en-US" dirty="0" smtClean="0"/>
              <a:t>Elsevier)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16" y="1468560"/>
            <a:ext cx="7107709" cy="5336352"/>
          </a:xfrm>
        </p:spPr>
      </p:pic>
    </p:spTree>
    <p:extLst>
      <p:ext uri="{BB962C8B-B14F-4D97-AF65-F5344CB8AC3E}">
        <p14:creationId xmlns:p14="http://schemas.microsoft.com/office/powerpoint/2010/main" val="30516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Базы данных научно-технической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032" y="1592826"/>
            <a:ext cx="9524999" cy="4736257"/>
          </a:xfrm>
        </p:spPr>
        <p:txBody>
          <a:bodyPr/>
          <a:lstStyle/>
          <a:p>
            <a:r>
              <a:rPr lang="en-US" dirty="0" err="1" smtClean="0"/>
              <a:t>SciFinder</a:t>
            </a:r>
            <a:r>
              <a:rPr lang="en-US" dirty="0" smtClean="0"/>
              <a:t> (</a:t>
            </a:r>
            <a:r>
              <a:rPr lang="ru-RU" dirty="0" smtClean="0"/>
              <a:t>химические соединения)</a:t>
            </a:r>
          </a:p>
          <a:p>
            <a:r>
              <a:rPr lang="en-US" dirty="0" err="1" smtClean="0"/>
              <a:t>Reaxys</a:t>
            </a:r>
            <a:r>
              <a:rPr lang="ru-RU" dirty="0" smtClean="0"/>
              <a:t> (химические реакции)</a:t>
            </a:r>
            <a:endParaRPr lang="en-US" dirty="0" smtClean="0"/>
          </a:p>
          <a:p>
            <a:r>
              <a:rPr lang="en-US" dirty="0" smtClean="0"/>
              <a:t>MSI Eureka (</a:t>
            </a:r>
            <a:r>
              <a:rPr lang="ru-RU" dirty="0" smtClean="0"/>
              <a:t>неорганические материалы)</a:t>
            </a:r>
          </a:p>
          <a:p>
            <a:r>
              <a:rPr lang="en-US" dirty="0" err="1" smtClean="0"/>
              <a:t>Euromonitor</a:t>
            </a:r>
            <a:r>
              <a:rPr lang="ru-RU" dirty="0" smtClean="0"/>
              <a:t> </a:t>
            </a:r>
            <a:r>
              <a:rPr lang="en-US" dirty="0" smtClean="0"/>
              <a:t>Passport (</a:t>
            </a:r>
            <a:r>
              <a:rPr lang="ru-RU" dirty="0" smtClean="0"/>
              <a:t>экономика, рынки, промышленность)</a:t>
            </a:r>
            <a:endParaRPr lang="en-US" dirty="0" smtClean="0"/>
          </a:p>
          <a:p>
            <a:r>
              <a:rPr lang="en-US" dirty="0"/>
              <a:t>Orbit-</a:t>
            </a:r>
            <a:r>
              <a:rPr lang="en-US" dirty="0" err="1"/>
              <a:t>Questel</a:t>
            </a:r>
            <a:r>
              <a:rPr lang="en-US" dirty="0"/>
              <a:t> </a:t>
            </a:r>
            <a:r>
              <a:rPr lang="ru-RU" dirty="0"/>
              <a:t>(патенты)</a:t>
            </a:r>
          </a:p>
          <a:p>
            <a:r>
              <a:rPr lang="en-US" dirty="0"/>
              <a:t>Thomson Innovation </a:t>
            </a:r>
            <a:r>
              <a:rPr lang="ru-RU" dirty="0"/>
              <a:t>(патенты)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8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сервисы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016" y="1592826"/>
            <a:ext cx="10251783" cy="4736257"/>
          </a:xfrm>
        </p:spPr>
        <p:txBody>
          <a:bodyPr/>
          <a:lstStyle/>
          <a:p>
            <a:r>
              <a:rPr lang="ru-RU" dirty="0" smtClean="0"/>
              <a:t>Сервисы федеративного поиска</a:t>
            </a:r>
          </a:p>
          <a:p>
            <a:r>
              <a:rPr lang="ru-RU" dirty="0" err="1" smtClean="0"/>
              <a:t>Антиплагиат</a:t>
            </a:r>
            <a:r>
              <a:rPr lang="ru-RU" dirty="0" smtClean="0"/>
              <a:t> – проверка уникальности текстов</a:t>
            </a:r>
          </a:p>
          <a:p>
            <a:r>
              <a:rPr lang="ru-RU" dirty="0" err="1" smtClean="0"/>
              <a:t>Медиалогия</a:t>
            </a:r>
            <a:r>
              <a:rPr lang="ru-RU" dirty="0" smtClean="0"/>
              <a:t> – мониторинг упоминаний в СМИ</a:t>
            </a:r>
          </a:p>
          <a:p>
            <a:r>
              <a:rPr lang="en-US" dirty="0" err="1" smtClean="0"/>
              <a:t>PlumX</a:t>
            </a:r>
            <a:r>
              <a:rPr lang="ru-RU" dirty="0" smtClean="0"/>
              <a:t> </a:t>
            </a:r>
            <a:r>
              <a:rPr lang="en-US" dirty="0" smtClean="0"/>
              <a:t>Analytics</a:t>
            </a:r>
            <a:r>
              <a:rPr lang="ru-RU" dirty="0" smtClean="0"/>
              <a:t> – </a:t>
            </a:r>
            <a:r>
              <a:rPr lang="ru-RU" dirty="0" err="1" smtClean="0"/>
              <a:t>альтметрика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3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016" y="1484671"/>
            <a:ext cx="8700247" cy="4736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Современный ученый должен обладать высоким уровнем информационной грамотности.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С развитием информационно-коммуникационных технологий эти требования только возрастают.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20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pillars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321"/>
            <a:ext cx="12192000" cy="68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39" y="860364"/>
            <a:ext cx="7028083" cy="103990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Идентификация и связывание данных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4937" y="3147563"/>
            <a:ext cx="9154745" cy="262820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Закон </a:t>
            </a:r>
            <a:r>
              <a:rPr lang="ru-RU" b="1" dirty="0" smtClean="0">
                <a:solidFill>
                  <a:schemeClr val="bg1"/>
                </a:solidFill>
              </a:rPr>
              <a:t>Кларка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Каждая </a:t>
            </a:r>
            <a:r>
              <a:rPr lang="ru-RU" dirty="0">
                <a:solidFill>
                  <a:schemeClr val="bg1"/>
                </a:solidFill>
              </a:rPr>
              <a:t>радикальная идея - в науке, политике, искусстве - вызывает три стадии ответной реакции 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1. "Это невозможно, и не отнимайте у меня время!"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2. "Может быть и так, но, право ,не стоит за это браться..."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3. "Я же всегда говорил, что это отличная мысль!"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056" y="332658"/>
            <a:ext cx="5690344" cy="792087"/>
          </a:xfrm>
        </p:spPr>
        <p:txBody>
          <a:bodyPr/>
          <a:lstStyle/>
          <a:p>
            <a:r>
              <a:rPr lang="ru-RU" dirty="0"/>
              <a:t>«Эры» развития науки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1775520" y="1124745"/>
            <a:ext cx="6306578" cy="4043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altLang="en-US" sz="2000" b="1" dirty="0">
                <a:solidFill>
                  <a:srgbClr val="1E11C7"/>
                </a:solidFill>
              </a:rPr>
              <a:t>Экспериментальная наука – </a:t>
            </a:r>
            <a:br>
              <a:rPr lang="ru-RU" altLang="en-US" sz="2000" b="1" dirty="0">
                <a:solidFill>
                  <a:srgbClr val="1E11C7"/>
                </a:solidFill>
              </a:rPr>
            </a:br>
            <a:r>
              <a:rPr lang="ru-RU" altLang="en-US" sz="2000" dirty="0">
                <a:solidFill>
                  <a:srgbClr val="1E11C7"/>
                </a:solidFill>
              </a:rPr>
              <a:t>последние тысячелетия</a:t>
            </a:r>
            <a:endParaRPr lang="en-US" altLang="en-US" sz="2000" dirty="0">
              <a:solidFill>
                <a:srgbClr val="1E11C7"/>
              </a:solidFill>
            </a:endParaRPr>
          </a:p>
          <a:p>
            <a:pPr marL="971550" lvl="1" indent="-514350"/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Описание природных явлений</a:t>
            </a:r>
            <a:endParaRPr lang="en-US" alt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1E11C7"/>
                </a:solidFill>
              </a:rPr>
              <a:t>Теоретическая наука –</a:t>
            </a:r>
            <a:r>
              <a:rPr lang="en-US" altLang="en-US" sz="2000" b="1" dirty="0">
                <a:solidFill>
                  <a:srgbClr val="1E11C7"/>
                </a:solidFill>
              </a:rPr>
              <a:t> </a:t>
            </a:r>
            <a:r>
              <a:rPr lang="ru-RU" altLang="en-US" sz="2000" b="1" dirty="0">
                <a:solidFill>
                  <a:srgbClr val="1E11C7"/>
                </a:solidFill>
              </a:rPr>
              <a:t/>
            </a:r>
            <a:br>
              <a:rPr lang="ru-RU" altLang="en-US" sz="2000" b="1" dirty="0">
                <a:solidFill>
                  <a:srgbClr val="1E11C7"/>
                </a:solidFill>
              </a:rPr>
            </a:br>
            <a:r>
              <a:rPr lang="ru-RU" altLang="en-US" sz="2000" dirty="0">
                <a:solidFill>
                  <a:srgbClr val="1E11C7"/>
                </a:solidFill>
              </a:rPr>
              <a:t>последние века</a:t>
            </a:r>
            <a:endParaRPr lang="en-US" altLang="en-US" sz="2000" dirty="0">
              <a:solidFill>
                <a:srgbClr val="1E11C7"/>
              </a:solidFill>
            </a:endParaRPr>
          </a:p>
          <a:p>
            <a:pPr marL="971550" lvl="1" indent="-514350"/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Законы Ньютона, уравнения Максвелла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1E11C7"/>
                </a:solidFill>
              </a:rPr>
              <a:t>Вычислительная наука – </a:t>
            </a:r>
            <a:br>
              <a:rPr lang="ru-RU" altLang="en-US" sz="2000" b="1" dirty="0">
                <a:solidFill>
                  <a:srgbClr val="1E11C7"/>
                </a:solidFill>
              </a:rPr>
            </a:br>
            <a:r>
              <a:rPr lang="ru-RU" altLang="en-US" sz="2000" dirty="0">
                <a:solidFill>
                  <a:srgbClr val="1E11C7"/>
                </a:solidFill>
              </a:rPr>
              <a:t>последние десятилетия</a:t>
            </a:r>
            <a:endParaRPr lang="en-US" altLang="en-US" sz="2000" dirty="0">
              <a:solidFill>
                <a:srgbClr val="1E11C7"/>
              </a:solidFill>
            </a:endParaRPr>
          </a:p>
          <a:p>
            <a:pPr marL="971550" lvl="1" indent="-514350"/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Моделирование сложных явлений</a:t>
            </a:r>
            <a:endParaRPr lang="en-US" alt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1E11C7"/>
                </a:solidFill>
              </a:rPr>
              <a:t>Data-Intensive Science</a:t>
            </a:r>
            <a:r>
              <a:rPr lang="ru-RU" altLang="en-US" sz="2000" b="1" dirty="0">
                <a:solidFill>
                  <a:srgbClr val="1E11C7"/>
                </a:solidFill>
              </a:rPr>
              <a:t> –</a:t>
            </a:r>
            <a:br>
              <a:rPr lang="ru-RU" altLang="en-US" sz="2000" b="1" dirty="0">
                <a:solidFill>
                  <a:srgbClr val="1E11C7"/>
                </a:solidFill>
              </a:rPr>
            </a:br>
            <a:r>
              <a:rPr lang="ru-RU" altLang="en-US" sz="2000" dirty="0">
                <a:solidFill>
                  <a:srgbClr val="1E11C7"/>
                </a:solidFill>
              </a:rPr>
              <a:t>СЕГОДНЯ</a:t>
            </a:r>
            <a:endParaRPr lang="en-US" altLang="en-US" sz="2000" dirty="0">
              <a:solidFill>
                <a:srgbClr val="1E11C7"/>
              </a:solidFill>
            </a:endParaRPr>
          </a:p>
          <a:p>
            <a:pPr marL="971550" lvl="1" indent="-514350"/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Изучение наборов данных </a:t>
            </a:r>
            <a:b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из разных источников: 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1371600" lvl="2" indent="-457200"/>
            <a:r>
              <a:rPr lang="ru-RU" altLang="en-US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altLang="en-US" dirty="0" smtClean="0">
                <a:solidFill>
                  <a:schemeClr val="accent2">
                    <a:lumMod val="50000"/>
                  </a:schemeClr>
                </a:solidFill>
              </a:rPr>
              <a:t>риборы</a:t>
            </a:r>
            <a:endParaRPr lang="en-US" alt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371600" lvl="2" indent="-457200"/>
            <a:r>
              <a:rPr lang="ru-RU" altLang="en-US" dirty="0" smtClean="0">
                <a:solidFill>
                  <a:schemeClr val="accent2">
                    <a:lumMod val="50000"/>
                  </a:schemeClr>
                </a:solidFill>
              </a:rPr>
              <a:t>Результаты моделирования</a:t>
            </a:r>
            <a:endParaRPr lang="en-US" alt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371600" lvl="2" indent="-457200"/>
            <a:r>
              <a:rPr lang="ru-RU" altLang="en-US" dirty="0" smtClean="0">
                <a:solidFill>
                  <a:schemeClr val="accent2">
                    <a:lumMod val="50000"/>
                  </a:schemeClr>
                </a:solidFill>
              </a:rPr>
              <a:t>Сети измерительных устройств</a:t>
            </a:r>
            <a:endParaRPr lang="en-US" alt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hevelius_telescope-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25" y="1024316"/>
            <a:ext cx="933450" cy="14478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ort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666" y="3258079"/>
            <a:ext cx="12763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67381"/>
              </p:ext>
            </p:extLst>
          </p:nvPr>
        </p:nvGraphicFramePr>
        <p:xfrm>
          <a:off x="9806781" y="2575449"/>
          <a:ext cx="136683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6" imgW="1346200" imgH="647700" progId="Equation.3">
                  <p:embed/>
                </p:oleObj>
              </mc:Choice>
              <mc:Fallback>
                <p:oleObj name="Equation" r:id="rId6" imgW="13462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6781" y="2575449"/>
                        <a:ext cx="1366838" cy="77152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rgbClr val="333399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http://skyserver.sdss.org/dr2/en/sdss/telescope/images/scope_dusk.web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93" y="4319188"/>
            <a:ext cx="1116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8039451" y="5564639"/>
            <a:ext cx="1196975" cy="1398587"/>
            <a:chOff x="7086600" y="1600200"/>
            <a:chExt cx="2430147" cy="2133600"/>
          </a:xfrm>
        </p:grpSpPr>
        <p:pic>
          <p:nvPicPr>
            <p:cNvPr id="10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600200"/>
              <a:ext cx="77025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1676400"/>
              <a:ext cx="77025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752600"/>
              <a:ext cx="77025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747" y="1828800"/>
              <a:ext cx="77025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547" y="1905000"/>
              <a:ext cx="77025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347" y="1981200"/>
              <a:ext cx="77025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494" y="2057400"/>
              <a:ext cx="77025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294" y="2133600"/>
              <a:ext cx="77025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C:\Users\savasp\AppData\Local\Microsoft\Windows\Temporary Internet Files\Low\Content.IE5\J0MGROLT\j0435242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094" y="2209800"/>
              <a:ext cx="77025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016" y="1371889"/>
            <a:ext cx="10531184" cy="5486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b="1" dirty="0"/>
              <a:t>Поисковая машина</a:t>
            </a:r>
            <a:r>
              <a:rPr lang="ru-RU" altLang="ru-RU" dirty="0"/>
              <a:t> – программно-аппаратный комплекс, предназначенный для осуществления поиска в Интернете и реагирующий на запрос пользователя, задаваемый текстовой фразой, выдачей набора ссылок на страницы и сайты, соответствующего запросу</a:t>
            </a:r>
            <a:r>
              <a:rPr lang="en-US" altLang="ru-RU" dirty="0"/>
              <a:t>.</a:t>
            </a:r>
          </a:p>
          <a:p>
            <a:pPr>
              <a:buNone/>
            </a:pPr>
            <a:r>
              <a:rPr lang="ru-RU" altLang="ru-RU" b="1" dirty="0"/>
              <a:t>Поисковый робот</a:t>
            </a:r>
            <a:r>
              <a:rPr lang="en-US" altLang="ru-RU" b="1" dirty="0"/>
              <a:t> </a:t>
            </a:r>
            <a:r>
              <a:rPr lang="en-US" altLang="ru-RU" dirty="0"/>
              <a:t>– </a:t>
            </a:r>
            <a:r>
              <a:rPr lang="ru-RU" altLang="ru-RU" dirty="0"/>
              <a:t>программа, являющаяся составной частью поисковой машины, и предназначенная для обхода страниц Интернета, с целью занесения их в базу поисковика.</a:t>
            </a:r>
            <a:endParaRPr lang="en-US" altLang="ru-RU" dirty="0"/>
          </a:p>
          <a:p>
            <a:pPr>
              <a:buNone/>
            </a:pPr>
            <a:r>
              <a:rPr lang="ru-RU" altLang="ru-RU" b="1" dirty="0"/>
              <a:t>Релевантность</a:t>
            </a:r>
            <a:r>
              <a:rPr lang="ru-RU" altLang="ru-RU" dirty="0"/>
              <a:t> (англ. </a:t>
            </a:r>
            <a:r>
              <a:rPr lang="ru-RU" altLang="ru-RU" dirty="0" err="1"/>
              <a:t>relevant</a:t>
            </a:r>
            <a:r>
              <a:rPr lang="ru-RU" altLang="ru-RU" dirty="0"/>
              <a:t>) — применительно к результатам работы поисковой системы и экспертной системы — степень соответствия запроса и найденного, то есть уместность результата.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402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847" y="582009"/>
            <a:ext cx="7202512" cy="865187"/>
          </a:xfrm>
        </p:spPr>
        <p:txBody>
          <a:bodyPr/>
          <a:lstStyle/>
          <a:p>
            <a:r>
              <a:rPr lang="ru-RU" dirty="0" smtClean="0"/>
              <a:t>Данные – это «новая нефть»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980" y="1979478"/>
            <a:ext cx="7920037" cy="3960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Данные, как и нефть: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изобилии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Сырые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Много способов извлечения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Требуют обработки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После обработки имеют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высокую ценность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4818" name="Picture 2" descr="http://www.multivu.com/assets/58095/photos/Data-is-the-new-oil-infographic-Nigel-Holmes-2012-from-The-Human-Face-of-Big-Data-original.jpg?13481662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75" y="2178856"/>
            <a:ext cx="5050884" cy="35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данные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Математические модели</a:t>
            </a:r>
          </a:p>
          <a:p>
            <a:r>
              <a:rPr lang="ru-RU" dirty="0" smtClean="0"/>
              <a:t>Алгоритмы и программы</a:t>
            </a:r>
          </a:p>
          <a:p>
            <a:r>
              <a:rPr lang="ru-RU" dirty="0" smtClean="0"/>
              <a:t>Результаты экспериментов </a:t>
            </a:r>
            <a:endParaRPr lang="en-US" dirty="0" smtClean="0"/>
          </a:p>
          <a:p>
            <a:r>
              <a:rPr lang="ru-RU" dirty="0" smtClean="0"/>
              <a:t>Результаты измерений</a:t>
            </a:r>
          </a:p>
          <a:p>
            <a:r>
              <a:rPr lang="ru-RU" dirty="0" smtClean="0"/>
              <a:t>Социологические опросы</a:t>
            </a:r>
          </a:p>
          <a:p>
            <a:r>
              <a:rPr lang="ru-RU" dirty="0" smtClean="0"/>
              <a:t>Аудио и видеозаписи, фотографии</a:t>
            </a:r>
          </a:p>
          <a:p>
            <a:r>
              <a:rPr lang="ru-RU" dirty="0" smtClean="0"/>
              <a:t>Документы, таблицы</a:t>
            </a:r>
          </a:p>
          <a:p>
            <a:r>
              <a:rPr lang="ru-RU" dirty="0" smtClean="0"/>
              <a:t>Лабораторные записи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581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ata lo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3" y="3173247"/>
            <a:ext cx="2636116" cy="1977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Репозитории</a:t>
            </a:r>
            <a:r>
              <a:rPr lang="ru-RU" dirty="0" smtClean="0"/>
              <a:t> результатов экспериментов</a:t>
            </a:r>
            <a:endParaRPr lang="ru-RU" sz="3600" b="1" dirty="0">
              <a:solidFill>
                <a:srgbClr val="D75F9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7993" y="1686994"/>
            <a:ext cx="4036155" cy="462578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BED00A"/>
                </a:solidFill>
              </a:rPr>
              <a:t>ПРОБЛЕМА</a:t>
            </a:r>
            <a:br>
              <a:rPr lang="ru-RU" sz="2400" b="1" dirty="0" smtClean="0">
                <a:solidFill>
                  <a:srgbClr val="BED00A"/>
                </a:solidFill>
              </a:rPr>
            </a:br>
            <a:r>
              <a:rPr lang="ru-RU" sz="2400" dirty="0" smtClean="0">
                <a:solidFill>
                  <a:srgbClr val="13508E"/>
                </a:solidFill>
              </a:rPr>
              <a:t>Результаты дорогостоящих экспериментов: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2400" dirty="0" smtClean="0">
                <a:solidFill>
                  <a:srgbClr val="13508E"/>
                </a:solidFill>
              </a:rPr>
              <a:t>пропадают </a:t>
            </a:r>
            <a:br>
              <a:rPr lang="ru-RU" sz="2400" dirty="0" smtClean="0">
                <a:solidFill>
                  <a:srgbClr val="13508E"/>
                </a:solidFill>
              </a:rPr>
            </a:br>
            <a:r>
              <a:rPr lang="ru-RU" sz="2400" dirty="0" smtClean="0">
                <a:solidFill>
                  <a:srgbClr val="13508E"/>
                </a:solidFill>
              </a:rPr>
              <a:t>или недоступны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2400" dirty="0" smtClean="0">
                <a:solidFill>
                  <a:srgbClr val="13508E"/>
                </a:solidFill>
              </a:rPr>
              <a:t>потенциально некорректны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ru-RU" sz="2400" dirty="0" smtClean="0">
                <a:solidFill>
                  <a:srgbClr val="13508E"/>
                </a:solidFill>
              </a:rPr>
              <a:t>не могут быть воспроизведены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986" y="2328672"/>
            <a:ext cx="2412014" cy="4529328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021098" y="1743139"/>
            <a:ext cx="4875965" cy="462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Font typeface="Arial"/>
              <a:buNone/>
            </a:pPr>
            <a:r>
              <a:rPr lang="ru-RU" sz="2400" b="1" dirty="0" smtClean="0">
                <a:solidFill>
                  <a:srgbClr val="BED00A"/>
                </a:solidFill>
              </a:rPr>
              <a:t>РЕШЕНИЕ</a:t>
            </a:r>
            <a:br>
              <a:rPr lang="ru-RU" sz="2400" b="1" dirty="0" smtClean="0">
                <a:solidFill>
                  <a:srgbClr val="BED00A"/>
                </a:solidFill>
              </a:rPr>
            </a:br>
            <a:r>
              <a:rPr lang="ru-RU" sz="2400" b="1" dirty="0" smtClean="0">
                <a:solidFill>
                  <a:srgbClr val="BED00A"/>
                </a:solidFill>
              </a:rPr>
              <a:t/>
            </a:r>
            <a:br>
              <a:rPr lang="ru-RU" sz="2400" b="1" dirty="0" smtClean="0">
                <a:solidFill>
                  <a:srgbClr val="BED00A"/>
                </a:solidFill>
              </a:rPr>
            </a:br>
            <a:endParaRPr lang="ru-RU" sz="2400" b="1" dirty="0" smtClean="0">
              <a:solidFill>
                <a:srgbClr val="BED00A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err="1">
                <a:solidFill>
                  <a:srgbClr val="13508E"/>
                </a:solidFill>
              </a:rPr>
              <a:t>Репозиторий</a:t>
            </a:r>
            <a:r>
              <a:rPr lang="ru-RU" sz="2400" dirty="0">
                <a:solidFill>
                  <a:srgbClr val="13508E"/>
                </a:solidFill>
              </a:rPr>
              <a:t> результатов экспериментов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400" dirty="0" smtClean="0">
                <a:solidFill>
                  <a:srgbClr val="13508E"/>
                </a:solidFill>
              </a:rPr>
              <a:t>Публикация плана исследования и результатов экспериментов</a:t>
            </a:r>
          </a:p>
        </p:txBody>
      </p:sp>
    </p:spTree>
    <p:extLst>
      <p:ext uri="{BB962C8B-B14F-4D97-AF65-F5344CB8AC3E}">
        <p14:creationId xmlns:p14="http://schemas.microsoft.com/office/powerpoint/2010/main" val="7171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Уровни связности данных</a:t>
            </a:r>
            <a:br>
              <a:rPr lang="ru-RU" dirty="0" smtClean="0"/>
            </a:br>
            <a:r>
              <a:rPr lang="ru-RU" dirty="0" smtClean="0"/>
              <a:t>5-</a:t>
            </a:r>
            <a:r>
              <a:rPr lang="en-US" dirty="0" smtClean="0"/>
              <a:t>stars open data</a:t>
            </a: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 bwMode="auto">
          <a:xfrm>
            <a:off x="1937692" y="44286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6" name="5-конечная звезда 5"/>
          <p:cNvSpPr/>
          <p:nvPr/>
        </p:nvSpPr>
        <p:spPr bwMode="auto">
          <a:xfrm>
            <a:off x="1505644" y="44286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7" name="5-конечная звезда 6"/>
          <p:cNvSpPr/>
          <p:nvPr/>
        </p:nvSpPr>
        <p:spPr bwMode="auto">
          <a:xfrm>
            <a:off x="1073596" y="44286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8" name="5-конечная звезда 7"/>
          <p:cNvSpPr/>
          <p:nvPr/>
        </p:nvSpPr>
        <p:spPr bwMode="auto">
          <a:xfrm>
            <a:off x="641548" y="44286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9" name="5-конечная звезда 8"/>
          <p:cNvSpPr/>
          <p:nvPr/>
        </p:nvSpPr>
        <p:spPr bwMode="auto">
          <a:xfrm>
            <a:off x="209500" y="44286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0" name="5-конечная звезда 9"/>
          <p:cNvSpPr/>
          <p:nvPr/>
        </p:nvSpPr>
        <p:spPr bwMode="auto">
          <a:xfrm>
            <a:off x="1943049" y="37121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1" name="5-конечная звезда 10"/>
          <p:cNvSpPr/>
          <p:nvPr/>
        </p:nvSpPr>
        <p:spPr bwMode="auto">
          <a:xfrm>
            <a:off x="1511001" y="37121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2" name="5-конечная звезда 11"/>
          <p:cNvSpPr/>
          <p:nvPr/>
        </p:nvSpPr>
        <p:spPr bwMode="auto">
          <a:xfrm>
            <a:off x="1078953" y="37121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3" name="5-конечная звезда 12"/>
          <p:cNvSpPr/>
          <p:nvPr/>
        </p:nvSpPr>
        <p:spPr bwMode="auto">
          <a:xfrm>
            <a:off x="646905" y="37121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4" name="5-конечная звезда 13"/>
          <p:cNvSpPr/>
          <p:nvPr/>
        </p:nvSpPr>
        <p:spPr bwMode="auto">
          <a:xfrm>
            <a:off x="1937692" y="29956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5" name="5-конечная звезда 14"/>
          <p:cNvSpPr/>
          <p:nvPr/>
        </p:nvSpPr>
        <p:spPr bwMode="auto">
          <a:xfrm>
            <a:off x="1505644" y="29956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6" name="5-конечная звезда 15"/>
          <p:cNvSpPr/>
          <p:nvPr/>
        </p:nvSpPr>
        <p:spPr bwMode="auto">
          <a:xfrm>
            <a:off x="1073596" y="299564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7" name="5-конечная звезда 16"/>
          <p:cNvSpPr/>
          <p:nvPr/>
        </p:nvSpPr>
        <p:spPr bwMode="auto">
          <a:xfrm>
            <a:off x="1943049" y="231967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8" name="5-конечная звезда 17"/>
          <p:cNvSpPr/>
          <p:nvPr/>
        </p:nvSpPr>
        <p:spPr bwMode="auto">
          <a:xfrm>
            <a:off x="1511001" y="231967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9" name="5-конечная звезда 18"/>
          <p:cNvSpPr/>
          <p:nvPr/>
        </p:nvSpPr>
        <p:spPr bwMode="auto">
          <a:xfrm>
            <a:off x="1960745" y="1643709"/>
            <a:ext cx="360040" cy="360040"/>
          </a:xfrm>
          <a:prstGeom prst="star5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굴림" pitchFamily="34" charset="-127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72" y="3096072"/>
            <a:ext cx="6333045" cy="3594935"/>
          </a:xfrm>
          <a:prstGeom prst="rect">
            <a:avLst/>
          </a:prstGeom>
        </p:spPr>
      </p:pic>
      <p:sp>
        <p:nvSpPr>
          <p:cNvPr id="56" name="Объект 2"/>
          <p:cNvSpPr>
            <a:spLocks noGrp="1"/>
          </p:cNvSpPr>
          <p:nvPr>
            <p:ph idx="1"/>
          </p:nvPr>
        </p:nvSpPr>
        <p:spPr>
          <a:xfrm>
            <a:off x="2380642" y="1371889"/>
            <a:ext cx="7825242" cy="458645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ru-RU" dirty="0" smtClean="0"/>
              <a:t>Сделайте </a:t>
            </a:r>
            <a:r>
              <a:rPr lang="ru-RU" dirty="0"/>
              <a:t>доступными свои материалы в Интернете </a:t>
            </a:r>
            <a:r>
              <a:rPr lang="ru-RU" dirty="0" smtClean="0"/>
              <a:t>под </a:t>
            </a:r>
            <a:r>
              <a:rPr lang="ru-RU" dirty="0"/>
              <a:t>открытой </a:t>
            </a:r>
            <a:r>
              <a:rPr lang="ru-RU" dirty="0" smtClean="0"/>
              <a:t>лицензией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en-US" dirty="0" smtClean="0"/>
              <a:t>C</a:t>
            </a:r>
            <a:r>
              <a:rPr lang="ru-RU" dirty="0" smtClean="0"/>
              <a:t>делайте </a:t>
            </a:r>
            <a:r>
              <a:rPr lang="ru-RU" dirty="0"/>
              <a:t>их доступными в виде структурированных </a:t>
            </a:r>
            <a:r>
              <a:rPr lang="ru-RU" dirty="0" smtClean="0"/>
              <a:t>данных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ru-RU" dirty="0"/>
              <a:t>И</a:t>
            </a:r>
            <a:r>
              <a:rPr lang="ru-RU" dirty="0" smtClean="0"/>
              <a:t>спользуйте </a:t>
            </a:r>
            <a:r>
              <a:rPr lang="ru-RU" dirty="0"/>
              <a:t>незапатентованные (</a:t>
            </a:r>
            <a:r>
              <a:rPr lang="ru-RU" dirty="0" err="1"/>
              <a:t>непрориетарные</a:t>
            </a:r>
            <a:r>
              <a:rPr lang="ru-RU" dirty="0"/>
              <a:t>) форматы </a:t>
            </a:r>
            <a:endParaRPr lang="ru-RU" dirty="0" smtClean="0"/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ru-RU" dirty="0" smtClean="0"/>
              <a:t>Используйте </a:t>
            </a:r>
            <a:r>
              <a:rPr lang="ru-RU" dirty="0"/>
              <a:t>URI для обозначения сущностей,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чтобы </a:t>
            </a:r>
            <a:r>
              <a:rPr lang="ru-RU" dirty="0"/>
              <a:t>люди могли </a:t>
            </a:r>
            <a:r>
              <a:rPr lang="ru-RU" dirty="0" smtClean="0"/>
              <a:t>ссылаться </a:t>
            </a:r>
            <a:r>
              <a:rPr lang="ru-RU" dirty="0"/>
              <a:t>на </a:t>
            </a:r>
            <a:r>
              <a:rPr lang="ru-RU" dirty="0" smtClean="0"/>
              <a:t>них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ru-RU" dirty="0" smtClean="0"/>
              <a:t>Связывайте </a:t>
            </a:r>
            <a:r>
              <a:rPr lang="ru-RU" dirty="0"/>
              <a:t>свои данные с другими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ru-RU" dirty="0"/>
              <a:t>обеспечения контекста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19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pillars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321"/>
            <a:ext cx="12192000" cy="68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40" y="860364"/>
            <a:ext cx="6231952" cy="103990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Благодарю за внимание!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0562" y="3539450"/>
            <a:ext cx="8677315" cy="1173227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Закон лаборатории </a:t>
            </a:r>
            <a:r>
              <a:rPr lang="ru-RU" b="1" dirty="0" err="1" smtClean="0">
                <a:solidFill>
                  <a:schemeClr val="bg1"/>
                </a:solidFill>
              </a:rPr>
              <a:t>Фетта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Никогда </a:t>
            </a:r>
            <a:r>
              <a:rPr lang="ru-RU" dirty="0">
                <a:solidFill>
                  <a:schemeClr val="bg1"/>
                </a:solidFill>
              </a:rPr>
              <a:t>не пытайтесь повторить удачный </a:t>
            </a:r>
            <a:r>
              <a:rPr lang="ru-RU" dirty="0" smtClean="0">
                <a:solidFill>
                  <a:schemeClr val="bg1"/>
                </a:solidFill>
              </a:rPr>
              <a:t>эксперимент.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81200" y="14279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Информация – эта пища для ума.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Что было бы, если бы еда стала также доступна, как информация?!</a:t>
            </a:r>
          </a:p>
          <a:p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Информационное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/>
              <a:t>изобилие</a:t>
            </a:r>
          </a:p>
        </p:txBody>
      </p:sp>
      <p:sp>
        <p:nvSpPr>
          <p:cNvPr id="7" name="AutoShape 2" descr="&amp;Kcy;&amp;acy;&amp;rcy;&amp;tcy;&amp;icy;&amp;ncy;&amp;kcy;&amp;icy; &amp;pcy;&amp;ocy; &amp;zcy;&amp;acy;&amp;pcy;&amp;rcy;&amp;ocy;&amp;scy;&amp;ucy; fast food"/>
          <p:cNvSpPr>
            <a:spLocks noChangeAspect="1" noChangeArrowheads="1"/>
          </p:cNvSpPr>
          <p:nvPr/>
        </p:nvSpPr>
        <p:spPr bwMode="auto">
          <a:xfrm>
            <a:off x="1679576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06" y="4581129"/>
            <a:ext cx="2897058" cy="26836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28" y="4251050"/>
            <a:ext cx="976037" cy="23750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70" y="4803758"/>
            <a:ext cx="2281112" cy="18223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71" y="4775476"/>
            <a:ext cx="2081883" cy="1826013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1164234"/>
            <a:ext cx="9659260" cy="55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– пища для ума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2016" y="1472880"/>
            <a:ext cx="5321933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Информация – как еда:</a:t>
            </a:r>
          </a:p>
          <a:p>
            <a:r>
              <a:rPr lang="ru-RU" sz="3200" dirty="0" smtClean="0"/>
              <a:t>Поглощается человеком</a:t>
            </a:r>
          </a:p>
          <a:p>
            <a:r>
              <a:rPr lang="ru-RU" sz="3200" dirty="0" smtClean="0"/>
              <a:t>Имеет разное качество</a:t>
            </a:r>
          </a:p>
          <a:p>
            <a:r>
              <a:rPr lang="ru-RU" sz="3200" dirty="0" smtClean="0"/>
              <a:t>По-разному воздействует на человека</a:t>
            </a:r>
          </a:p>
          <a:p>
            <a:endParaRPr lang="ru-RU" sz="3200" dirty="0"/>
          </a:p>
          <a:p>
            <a:endParaRPr lang="ru-RU" sz="3200" dirty="0" smtClean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6638545" y="1472879"/>
            <a:ext cx="53219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1350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/>
              <a:t>Выводы</a:t>
            </a:r>
            <a:endParaRPr lang="ru-RU" sz="3200" b="1" dirty="0"/>
          </a:p>
          <a:p>
            <a:r>
              <a:rPr lang="ru-RU" sz="3200" dirty="0" smtClean="0"/>
              <a:t>Информация </a:t>
            </a:r>
            <a:r>
              <a:rPr lang="ru-RU" sz="3200" dirty="0"/>
              <a:t>имеет разную степень достоверности.</a:t>
            </a:r>
          </a:p>
          <a:p>
            <a:r>
              <a:rPr lang="ru-RU" sz="3200" dirty="0" smtClean="0"/>
              <a:t>Избыток </a:t>
            </a:r>
            <a:r>
              <a:rPr lang="ru-RU" sz="3200" dirty="0"/>
              <a:t>информации </a:t>
            </a:r>
            <a:r>
              <a:rPr lang="ru-RU" sz="3200" dirty="0" smtClean="0"/>
              <a:t>часто мешает определить достоверность и качество</a:t>
            </a:r>
            <a:endParaRPr lang="ru-RU" sz="3200" dirty="0"/>
          </a:p>
          <a:p>
            <a:r>
              <a:rPr lang="ru-RU" sz="3200" dirty="0" smtClean="0"/>
              <a:t>В информации нужно уметь разбираться.</a:t>
            </a:r>
          </a:p>
        </p:txBody>
      </p:sp>
    </p:spTree>
    <p:extLst>
      <p:ext uri="{BB962C8B-B14F-4D97-AF65-F5344CB8AC3E}">
        <p14:creationId xmlns:p14="http://schemas.microsoft.com/office/powerpoint/2010/main" val="279739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Архитектура </a:t>
            </a:r>
            <a:r>
              <a:rPr lang="en-US" altLang="ru-RU" smtClean="0"/>
              <a:t>Google</a:t>
            </a:r>
            <a:endParaRPr lang="ru-RU" altLang="ru-RU" smtClean="0"/>
          </a:p>
        </p:txBody>
      </p:sp>
      <p:pic>
        <p:nvPicPr>
          <p:cNvPr id="15363" name="Picture 2" descr="http://infolab.stanford.edu/~backrub/ov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2694" y="1773238"/>
            <a:ext cx="4608512" cy="5124450"/>
          </a:xfrm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102016" y="5471161"/>
            <a:ext cx="493077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The Anatomy of a Large-Scale </a:t>
            </a:r>
            <a:br>
              <a:rPr lang="en-US" alt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ru-RU" sz="2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Hypertextual</a:t>
            </a:r>
            <a:r>
              <a:rPr lang="en-US" alt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 Web Search Engine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Sergey </a:t>
            </a:r>
            <a:r>
              <a:rPr lang="en-US" altLang="ru-RU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Brin</a:t>
            </a:r>
            <a:r>
              <a:rPr lang="en-US" alt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, Lawrence Page, 1998</a:t>
            </a:r>
            <a:endParaRPr lang="ru-RU" altLang="ru-RU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6" y="1897063"/>
            <a:ext cx="5697528" cy="32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Поисковый робот Яндекса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1810689"/>
            <a:ext cx="11014368" cy="4569791"/>
          </a:xfrm>
        </p:spPr>
      </p:pic>
    </p:spTree>
    <p:extLst>
      <p:ext uri="{BB962C8B-B14F-4D97-AF65-F5344CB8AC3E}">
        <p14:creationId xmlns:p14="http://schemas.microsoft.com/office/powerpoint/2010/main" val="16027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PageRank</a:t>
            </a:r>
            <a:r>
              <a:rPr lang="ru-RU" altLang="ru-RU" dirty="0" smtClean="0"/>
              <a:t> – показатель авторитетности веб-страницы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89756" y="1166813"/>
            <a:ext cx="10240804" cy="4114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/>
              <a:t>Приближенная формула для вычисления </a:t>
            </a:r>
            <a:r>
              <a:rPr lang="ru-RU" altLang="ru-RU" sz="2400" dirty="0" err="1"/>
              <a:t>PageRank</a:t>
            </a:r>
            <a:r>
              <a:rPr lang="ru-RU" altLang="ru-RU" sz="2400" dirty="0"/>
              <a:t> страницы </a:t>
            </a:r>
            <a:r>
              <a:rPr lang="ru-RU" altLang="ru-RU" sz="2400" b="1" dirty="0"/>
              <a:t>Y</a:t>
            </a:r>
            <a:r>
              <a:rPr lang="ru-RU" altLang="ru-RU" sz="2400" dirty="0"/>
              <a:t>, на которую ссылаются страницы </a:t>
            </a:r>
            <a:r>
              <a:rPr lang="ru-RU" altLang="ru-RU" sz="2400" b="1" dirty="0"/>
              <a:t>X</a:t>
            </a:r>
            <a:r>
              <a:rPr lang="ru-RU" altLang="ru-RU" sz="2400" b="1" baseline="-25000" dirty="0"/>
              <a:t>1</a:t>
            </a:r>
            <a:r>
              <a:rPr lang="ru-RU" altLang="ru-RU" sz="2400" b="1" dirty="0"/>
              <a:t>, X</a:t>
            </a:r>
            <a:r>
              <a:rPr lang="ru-RU" altLang="ru-RU" sz="2400" b="1" baseline="-25000" dirty="0"/>
              <a:t>2</a:t>
            </a:r>
            <a:r>
              <a:rPr lang="ru-RU" altLang="ru-RU" sz="2400" b="1" dirty="0"/>
              <a:t>, ..., </a:t>
            </a:r>
            <a:r>
              <a:rPr lang="ru-RU" altLang="ru-RU" sz="2400" b="1" dirty="0" err="1"/>
              <a:t>X</a:t>
            </a:r>
            <a:r>
              <a:rPr lang="ru-RU" altLang="ru-RU" sz="2400" b="1" baseline="-25000" dirty="0" err="1"/>
              <a:t>n</a:t>
            </a:r>
            <a:r>
              <a:rPr lang="ru-RU" altLang="ru-RU" sz="2400" dirty="0"/>
              <a:t> выглядит так: </a:t>
            </a:r>
            <a:br>
              <a:rPr lang="ru-RU" altLang="ru-RU" sz="24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b="1" dirty="0"/>
              <a:t>PR(Y) = (1 – </a:t>
            </a:r>
            <a:r>
              <a:rPr lang="ru-RU" altLang="ru-RU" sz="2400" b="1" dirty="0" err="1"/>
              <a:t>K</a:t>
            </a:r>
            <a:r>
              <a:rPr lang="ru-RU" altLang="ru-RU" sz="2400" b="1" baseline="-25000" dirty="0" err="1"/>
              <a:t>z</a:t>
            </a:r>
            <a:r>
              <a:rPr lang="ru-RU" altLang="ru-RU" sz="2400" b="1" dirty="0"/>
              <a:t>)/N + </a:t>
            </a:r>
            <a:r>
              <a:rPr lang="ru-RU" altLang="ru-RU" sz="2400" b="1" dirty="0" err="1"/>
              <a:t>K</a:t>
            </a:r>
            <a:r>
              <a:rPr lang="ru-RU" altLang="ru-RU" sz="2400" b="1" baseline="-25000" dirty="0" err="1"/>
              <a:t>z</a:t>
            </a:r>
            <a:r>
              <a:rPr lang="ru-RU" altLang="ru-RU" sz="2400" b="1" dirty="0"/>
              <a:t>*PR(X</a:t>
            </a:r>
            <a:r>
              <a:rPr lang="ru-RU" altLang="ru-RU" sz="2400" b="1" baseline="-25000" dirty="0"/>
              <a:t>1</a:t>
            </a:r>
            <a:r>
              <a:rPr lang="ru-RU" altLang="ru-RU" sz="2400" b="1" dirty="0"/>
              <a:t>)/L(X</a:t>
            </a:r>
            <a:r>
              <a:rPr lang="ru-RU" altLang="ru-RU" sz="2400" b="1" baseline="-25000" dirty="0"/>
              <a:t>1</a:t>
            </a:r>
            <a:r>
              <a:rPr lang="ru-RU" altLang="ru-RU" sz="2400" b="1" dirty="0"/>
              <a:t>) + </a:t>
            </a:r>
            <a:r>
              <a:rPr lang="ru-RU" altLang="ru-RU" sz="2400" b="1" dirty="0" err="1" smtClean="0"/>
              <a:t>K</a:t>
            </a:r>
            <a:r>
              <a:rPr lang="ru-RU" altLang="ru-RU" sz="2400" b="1" baseline="-25000" dirty="0" err="1" smtClean="0"/>
              <a:t>z</a:t>
            </a:r>
            <a:r>
              <a:rPr lang="ru-RU" altLang="ru-RU" sz="2400" b="1" dirty="0" smtClean="0"/>
              <a:t>*PR(X</a:t>
            </a:r>
            <a:r>
              <a:rPr lang="ru-RU" altLang="ru-RU" sz="2400" b="1" baseline="-25000" dirty="0" smtClean="0"/>
              <a:t>2</a:t>
            </a:r>
            <a:r>
              <a:rPr lang="ru-RU" altLang="ru-RU" sz="2400" b="1" dirty="0"/>
              <a:t>)/L(X</a:t>
            </a:r>
            <a:r>
              <a:rPr lang="ru-RU" altLang="ru-RU" sz="2400" b="1" baseline="-25000" dirty="0"/>
              <a:t>2</a:t>
            </a:r>
            <a:r>
              <a:rPr lang="ru-RU" altLang="ru-RU" sz="2400" b="1" dirty="0"/>
              <a:t>) + … + </a:t>
            </a:r>
            <a:r>
              <a:rPr lang="ru-RU" altLang="ru-RU" sz="2400" b="1" dirty="0" err="1"/>
              <a:t>K</a:t>
            </a:r>
            <a:r>
              <a:rPr lang="ru-RU" altLang="ru-RU" sz="2400" b="1" baseline="-25000" dirty="0" err="1"/>
              <a:t>z</a:t>
            </a:r>
            <a:r>
              <a:rPr lang="ru-RU" altLang="ru-RU" sz="2400" b="1" dirty="0"/>
              <a:t>*PR(</a:t>
            </a:r>
            <a:r>
              <a:rPr lang="ru-RU" altLang="ru-RU" sz="2400" b="1" dirty="0" err="1"/>
              <a:t>X</a:t>
            </a:r>
            <a:r>
              <a:rPr lang="ru-RU" altLang="ru-RU" sz="2400" b="1" baseline="-25000" dirty="0" err="1"/>
              <a:t>n</a:t>
            </a:r>
            <a:r>
              <a:rPr lang="ru-RU" altLang="ru-RU" sz="2400" b="1" dirty="0"/>
              <a:t>)/L(</a:t>
            </a:r>
            <a:r>
              <a:rPr lang="ru-RU" altLang="ru-RU" sz="2400" b="1" dirty="0" err="1"/>
              <a:t>X</a:t>
            </a:r>
            <a:r>
              <a:rPr lang="ru-RU" altLang="ru-RU" sz="2400" b="1" baseline="-25000" dirty="0" err="1"/>
              <a:t>n</a:t>
            </a:r>
            <a:r>
              <a:rPr lang="ru-RU" altLang="ru-RU" sz="2400" b="1" dirty="0"/>
              <a:t>),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где </a:t>
            </a:r>
            <a:r>
              <a:rPr lang="ru-RU" altLang="ru-RU" sz="2400" b="1" dirty="0" smtClean="0"/>
              <a:t>N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— общее число</a:t>
            </a:r>
            <a:r>
              <a:rPr lang="en-US" altLang="ru-RU" sz="2400" dirty="0"/>
              <a:t> </a:t>
            </a:r>
            <a:r>
              <a:rPr lang="ru-RU" altLang="ru-RU" sz="2400" dirty="0" smtClean="0"/>
              <a:t>страниц в индексе</a:t>
            </a:r>
            <a:r>
              <a:rPr lang="en-US" altLang="ru-RU" sz="2400" dirty="0" smtClean="0"/>
              <a:t>,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b="1" dirty="0" err="1"/>
              <a:t>K</a:t>
            </a:r>
            <a:r>
              <a:rPr lang="ru-RU" altLang="ru-RU" sz="2400" b="1" baseline="-25000" dirty="0" err="1"/>
              <a:t>z</a:t>
            </a:r>
            <a:r>
              <a:rPr lang="ru-RU" altLang="ru-RU" sz="2400" dirty="0"/>
              <a:t> — коэффициент затухания (около 0,85),</a:t>
            </a:r>
            <a:br>
              <a:rPr lang="ru-RU" altLang="ru-RU" sz="2400" dirty="0"/>
            </a:br>
            <a:r>
              <a:rPr lang="ru-RU" altLang="ru-RU" sz="2400" b="1" dirty="0"/>
              <a:t>PR(X)</a:t>
            </a:r>
            <a:r>
              <a:rPr lang="ru-RU" altLang="ru-RU" sz="2400" dirty="0"/>
              <a:t> — </a:t>
            </a:r>
            <a:r>
              <a:rPr lang="ru-RU" altLang="ru-RU" sz="2400" dirty="0" err="1"/>
              <a:t>PageRank</a:t>
            </a:r>
            <a:r>
              <a:rPr lang="ru-RU" altLang="ru-RU" sz="2400" dirty="0"/>
              <a:t> страницы </a:t>
            </a:r>
            <a:r>
              <a:rPr lang="ru-RU" altLang="ru-RU" sz="2400" b="1" dirty="0"/>
              <a:t>X</a:t>
            </a:r>
            <a:r>
              <a:rPr lang="ru-RU" altLang="ru-RU" sz="2400" dirty="0"/>
              <a:t>,</a:t>
            </a:r>
            <a:br>
              <a:rPr lang="ru-RU" altLang="ru-RU" sz="2400" dirty="0"/>
            </a:br>
            <a:r>
              <a:rPr lang="ru-RU" altLang="ru-RU" sz="2400" b="1" dirty="0"/>
              <a:t>L(X)</a:t>
            </a:r>
            <a:r>
              <a:rPr lang="ru-RU" altLang="ru-RU" sz="2400" dirty="0"/>
              <a:t> — количество ссылок на странице </a:t>
            </a:r>
            <a:r>
              <a:rPr lang="ru-RU" altLang="ru-RU" sz="2400" b="1" dirty="0"/>
              <a:t>X</a:t>
            </a:r>
            <a:r>
              <a:rPr lang="ru-RU" altLang="ru-RU" sz="2400" dirty="0"/>
              <a:t>.</a:t>
            </a:r>
            <a:br>
              <a:rPr lang="ru-RU" altLang="ru-RU" sz="24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Согласно этой формуле страница, на </a:t>
            </a:r>
            <a:r>
              <a:rPr lang="ru-RU" altLang="ru-RU" sz="2400" dirty="0" smtClean="0"/>
              <a:t>которую</a:t>
            </a:r>
            <a:br>
              <a:rPr lang="ru-RU" altLang="ru-RU" sz="2400" dirty="0" smtClean="0"/>
            </a:br>
            <a:r>
              <a:rPr lang="ru-RU" altLang="ru-RU" sz="2400" dirty="0" smtClean="0"/>
              <a:t>нет </a:t>
            </a:r>
            <a:r>
              <a:rPr lang="ru-RU" altLang="ru-RU" sz="2400" dirty="0"/>
              <a:t>ссылок, получает PR обратно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пропорциональный </a:t>
            </a:r>
            <a:r>
              <a:rPr lang="ru-RU" altLang="ru-RU" sz="2400" dirty="0"/>
              <a:t>общему числу страниц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в </a:t>
            </a:r>
            <a:r>
              <a:rPr lang="ru-RU" altLang="ru-RU" sz="2400" dirty="0"/>
              <a:t>интернете. А если бы существовала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страница</a:t>
            </a:r>
            <a:r>
              <a:rPr lang="ru-RU" altLang="ru-RU" sz="2400" dirty="0"/>
              <a:t>, на которую ссылались бы все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страницы </a:t>
            </a:r>
            <a:r>
              <a:rPr lang="ru-RU" altLang="ru-RU" sz="2400" dirty="0"/>
              <a:t>в интернете, ее PR был бы равен 1.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50" y="2529840"/>
            <a:ext cx="5141050" cy="43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gpnt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3CC"/>
      </a:accent1>
      <a:accent2>
        <a:srgbClr val="13508E"/>
      </a:accent2>
      <a:accent3>
        <a:srgbClr val="5C5C5C"/>
      </a:accent3>
      <a:accent4>
        <a:srgbClr val="FF9933"/>
      </a:accent4>
      <a:accent5>
        <a:srgbClr val="5A8B39"/>
      </a:accent5>
      <a:accent6>
        <a:srgbClr val="7030A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pntb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33CC"/>
    </a:accent1>
    <a:accent2>
      <a:srgbClr val="13508E"/>
    </a:accent2>
    <a:accent3>
      <a:srgbClr val="5C5C5C"/>
    </a:accent3>
    <a:accent4>
      <a:srgbClr val="FF9933"/>
    </a:accent4>
    <a:accent5>
      <a:srgbClr val="5A8B39"/>
    </a:accent5>
    <a:accent6>
      <a:srgbClr val="7030A0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gpntb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33CC"/>
    </a:accent1>
    <a:accent2>
      <a:srgbClr val="13508E"/>
    </a:accent2>
    <a:accent3>
      <a:srgbClr val="5C5C5C"/>
    </a:accent3>
    <a:accent4>
      <a:srgbClr val="FF9933"/>
    </a:accent4>
    <a:accent5>
      <a:srgbClr val="5A8B39"/>
    </a:accent5>
    <a:accent6>
      <a:srgbClr val="7030A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</TotalTime>
  <Words>1302</Words>
  <Application>Microsoft Office PowerPoint</Application>
  <PresentationFormat>Широкоэкранный</PresentationFormat>
  <Paragraphs>263</Paragraphs>
  <Slides>44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Arial</vt:lpstr>
      <vt:lpstr>Blogger Sans</vt:lpstr>
      <vt:lpstr>Blogger Sans Medium</vt:lpstr>
      <vt:lpstr>Calibri</vt:lpstr>
      <vt:lpstr>Calibri Light</vt:lpstr>
      <vt:lpstr>굴림</vt:lpstr>
      <vt:lpstr>Times New Roman</vt:lpstr>
      <vt:lpstr>Verdana</vt:lpstr>
      <vt:lpstr>Wingdings</vt:lpstr>
      <vt:lpstr>Тема Office</vt:lpstr>
      <vt:lpstr>Equation</vt:lpstr>
      <vt:lpstr>Презентация PowerPoint</vt:lpstr>
      <vt:lpstr>Информационный поиск</vt:lpstr>
      <vt:lpstr>Виды информационного поиска</vt:lpstr>
      <vt:lpstr>Определения</vt:lpstr>
      <vt:lpstr>Информационное изобилие</vt:lpstr>
      <vt:lpstr>Информация – пища для ума</vt:lpstr>
      <vt:lpstr>Архитектура Google</vt:lpstr>
      <vt:lpstr>Поисковый робот Яндекса</vt:lpstr>
      <vt:lpstr>PageRank – показатель авторитетности веб-страницы</vt:lpstr>
      <vt:lpstr>Google-бомбы</vt:lpstr>
      <vt:lpstr>Как работают поисковые и библиотечные системы:  сбор материала</vt:lpstr>
      <vt:lpstr>Как работают поисковые и библиотечные системы: обработка</vt:lpstr>
      <vt:lpstr>Как работают поисковые и библиотечные системы: поиск информации</vt:lpstr>
      <vt:lpstr>Поисковая система vs Библиотечная система</vt:lpstr>
      <vt:lpstr>Открытый  и лицензионный доступ</vt:lpstr>
      <vt:lpstr>OPEN ACCESS: предпосылки</vt:lpstr>
      <vt:lpstr>OPEN ACCESS: GREEN &amp; GOLD</vt:lpstr>
      <vt:lpstr>Green Open Access (депонирование)</vt:lpstr>
      <vt:lpstr>SHERPA/ROMEO  - Publisher's copyright &amp; archiving policies</vt:lpstr>
      <vt:lpstr>GOLD OPEN ACCESS</vt:lpstr>
      <vt:lpstr>Исследователь выбирает… </vt:lpstr>
      <vt:lpstr>Открытый доступ: оцифровка научного наследия</vt:lpstr>
      <vt:lpstr>Лицензионный контент (чего не найти в Google)</vt:lpstr>
      <vt:lpstr>Ресурсы научных издательств</vt:lpstr>
      <vt:lpstr>Сервисы федеративного поиска</vt:lpstr>
      <vt:lpstr>Сервис федеративного поиска: EBSCO Discovery service</vt:lpstr>
      <vt:lpstr>Сервис федеративного поиска: EBSCO Discovery service</vt:lpstr>
      <vt:lpstr>Лицензионный контент</vt:lpstr>
      <vt:lpstr>Библиографические (реферативные) базы данных</vt:lpstr>
      <vt:lpstr>Реферативные журналы (ВИНИТИ)</vt:lpstr>
      <vt:lpstr>Презентация PowerPoint</vt:lpstr>
      <vt:lpstr>Презентация PowerPoint</vt:lpstr>
      <vt:lpstr>Scopus: пример сведений о публикации</vt:lpstr>
      <vt:lpstr>Сравнение Scopus и Web of Sciences (взгляд Elsevier)</vt:lpstr>
      <vt:lpstr>Базы данных научно-технической информации</vt:lpstr>
      <vt:lpstr>Научные сервисы</vt:lpstr>
      <vt:lpstr>Вывод</vt:lpstr>
      <vt:lpstr>Идентификация и связывание данных</vt:lpstr>
      <vt:lpstr>«Эры» развития науки</vt:lpstr>
      <vt:lpstr>Данные – это «новая нефть»</vt:lpstr>
      <vt:lpstr>Научные данные</vt:lpstr>
      <vt:lpstr>Репозитории результатов экспериментов</vt:lpstr>
      <vt:lpstr>Уровни связности данных 5-stars open data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Andrey</cp:lastModifiedBy>
  <cp:revision>262</cp:revision>
  <cp:lastPrinted>2017-08-16T03:25:51Z</cp:lastPrinted>
  <dcterms:created xsi:type="dcterms:W3CDTF">2017-08-10T09:58:14Z</dcterms:created>
  <dcterms:modified xsi:type="dcterms:W3CDTF">2018-11-12T17:43:57Z</dcterms:modified>
</cp:coreProperties>
</file>