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21" r:id="rId2"/>
    <p:sldId id="396" r:id="rId3"/>
    <p:sldId id="364" r:id="rId4"/>
    <p:sldId id="365" r:id="rId5"/>
    <p:sldId id="367" r:id="rId6"/>
    <p:sldId id="366" r:id="rId7"/>
    <p:sldId id="397" r:id="rId8"/>
    <p:sldId id="398" r:id="rId9"/>
    <p:sldId id="428" r:id="rId10"/>
    <p:sldId id="323" r:id="rId11"/>
    <p:sldId id="262" r:id="rId12"/>
    <p:sldId id="460" r:id="rId13"/>
    <p:sldId id="461" r:id="rId14"/>
    <p:sldId id="376" r:id="rId15"/>
    <p:sldId id="378" r:id="rId16"/>
    <p:sldId id="377" r:id="rId17"/>
    <p:sldId id="399" r:id="rId18"/>
    <p:sldId id="400" r:id="rId19"/>
    <p:sldId id="402" r:id="rId20"/>
    <p:sldId id="441" r:id="rId21"/>
    <p:sldId id="444" r:id="rId22"/>
    <p:sldId id="443" r:id="rId23"/>
    <p:sldId id="403" r:id="rId24"/>
    <p:sldId id="446" r:id="rId25"/>
    <p:sldId id="445" r:id="rId26"/>
    <p:sldId id="447" r:id="rId27"/>
    <p:sldId id="462" r:id="rId28"/>
    <p:sldId id="463" r:id="rId29"/>
    <p:sldId id="360" r:id="rId30"/>
    <p:sldId id="380" r:id="rId31"/>
    <p:sldId id="381" r:id="rId32"/>
    <p:sldId id="379" r:id="rId33"/>
    <p:sldId id="361" r:id="rId34"/>
    <p:sldId id="362" r:id="rId35"/>
    <p:sldId id="404" r:id="rId36"/>
    <p:sldId id="448" r:id="rId37"/>
    <p:sldId id="449" r:id="rId38"/>
    <p:sldId id="450" r:id="rId39"/>
    <p:sldId id="451" r:id="rId40"/>
    <p:sldId id="452" r:id="rId41"/>
    <p:sldId id="459" r:id="rId42"/>
    <p:sldId id="458" r:id="rId43"/>
    <p:sldId id="457" r:id="rId44"/>
    <p:sldId id="453" r:id="rId45"/>
    <p:sldId id="454" r:id="rId46"/>
    <p:sldId id="455" r:id="rId47"/>
    <p:sldId id="347" r:id="rId48"/>
    <p:sldId id="348" r:id="rId49"/>
    <p:sldId id="406" r:id="rId50"/>
    <p:sldId id="349" r:id="rId51"/>
    <p:sldId id="350" r:id="rId52"/>
    <p:sldId id="405" r:id="rId53"/>
    <p:sldId id="395" r:id="rId54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DB60C3E-EFEE-49DB-918E-3E26B76B58B7}">
          <p14:sldIdLst>
            <p14:sldId id="321"/>
          </p14:sldIdLst>
        </p14:section>
        <p14:section name="Введение" id="{A5D174DE-4BEC-48E1-BAE5-473F55F40E78}">
          <p14:sldIdLst>
            <p14:sldId id="396"/>
            <p14:sldId id="364"/>
            <p14:sldId id="365"/>
            <p14:sldId id="367"/>
            <p14:sldId id="366"/>
            <p14:sldId id="397"/>
            <p14:sldId id="398"/>
            <p14:sldId id="428"/>
            <p14:sldId id="323"/>
            <p14:sldId id="262"/>
            <p14:sldId id="460"/>
            <p14:sldId id="461"/>
          </p14:sldIdLst>
        </p14:section>
        <p14:section name="Каналы продвижения" id="{A679CB17-F73E-41EE-97B2-6BF55560CF8D}">
          <p14:sldIdLst>
            <p14:sldId id="376"/>
            <p14:sldId id="378"/>
            <p14:sldId id="377"/>
            <p14:sldId id="399"/>
            <p14:sldId id="400"/>
            <p14:sldId id="402"/>
            <p14:sldId id="441"/>
            <p14:sldId id="444"/>
            <p14:sldId id="443"/>
            <p14:sldId id="403"/>
            <p14:sldId id="446"/>
            <p14:sldId id="445"/>
            <p14:sldId id="447"/>
            <p14:sldId id="462"/>
            <p14:sldId id="463"/>
            <p14:sldId id="360"/>
            <p14:sldId id="380"/>
            <p14:sldId id="381"/>
            <p14:sldId id="379"/>
            <p14:sldId id="361"/>
            <p14:sldId id="362"/>
            <p14:sldId id="404"/>
            <p14:sldId id="448"/>
            <p14:sldId id="449"/>
            <p14:sldId id="450"/>
            <p14:sldId id="451"/>
            <p14:sldId id="452"/>
            <p14:sldId id="459"/>
            <p14:sldId id="458"/>
            <p14:sldId id="457"/>
            <p14:sldId id="453"/>
            <p14:sldId id="454"/>
            <p14:sldId id="455"/>
            <p14:sldId id="347"/>
            <p14:sldId id="348"/>
            <p14:sldId id="406"/>
            <p14:sldId id="349"/>
            <p14:sldId id="350"/>
            <p14:sldId id="405"/>
          </p14:sldIdLst>
        </p14:section>
        <p14:section name="Data Science" id="{EFB3D01B-03D5-473F-9912-F2C81EA9659B}">
          <p14:sldIdLst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08E"/>
    <a:srgbClr val="D75F9F"/>
    <a:srgbClr val="BED00A"/>
    <a:srgbClr val="A5A5A5"/>
    <a:srgbClr val="85B1E0"/>
    <a:srgbClr val="3FE89E"/>
    <a:srgbClr val="FFC100"/>
    <a:srgbClr val="CE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0"/>
    <p:restoredTop sz="81431" autoAdjust="0"/>
  </p:normalViewPr>
  <p:slideViewPr>
    <p:cSldViewPr snapToGrid="0" snapToObjects="1">
      <p:cViewPr varScale="1">
        <p:scale>
          <a:sx n="97" d="100"/>
          <a:sy n="97" d="100"/>
        </p:scale>
        <p:origin x="114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-5556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2736" y="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Статьи по стоматологии в </a:t>
            </a:r>
            <a:r>
              <a:rPr lang="en-US"/>
              <a:t>Scopus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No Open Access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7213</c:v>
                </c:pt>
                <c:pt idx="1">
                  <c:v>8843</c:v>
                </c:pt>
                <c:pt idx="2">
                  <c:v>10774</c:v>
                </c:pt>
                <c:pt idx="3">
                  <c:v>12649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55-492A-B70A-CD4989B9A2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Open Access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181</c:v>
                </c:pt>
                <c:pt idx="1">
                  <c:v>616</c:v>
                </c:pt>
                <c:pt idx="2">
                  <c:v>1761</c:v>
                </c:pt>
                <c:pt idx="3">
                  <c:v>3029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55-492A-B70A-CD4989B9A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7143040"/>
        <c:axId val="447147744"/>
      </c:barChart>
      <c:catAx>
        <c:axId val="44714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147744"/>
        <c:crosses val="autoZero"/>
        <c:auto val="1"/>
        <c:lblAlgn val="ctr"/>
        <c:lblOffset val="100"/>
        <c:noMultiLvlLbl val="0"/>
      </c:catAx>
      <c:valAx>
        <c:axId val="44714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14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BD7DA-4FDF-459C-B1E4-F20B3F3A94DF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7ED3445-75E9-49E5-934C-A425DB8951C6}">
      <dgm:prSet phldrT="[Text]" custT="1"/>
      <dgm:spPr/>
      <dgm:t>
        <a:bodyPr/>
        <a:lstStyle/>
        <a:p>
          <a:r>
            <a:rPr lang="ru-RU" sz="1600" dirty="0" smtClean="0"/>
            <a:t>ВДОХНОВЕНИЕ</a:t>
          </a:r>
          <a:endParaRPr lang="en-US" sz="1600" dirty="0"/>
        </a:p>
      </dgm:t>
    </dgm:pt>
    <dgm:pt modelId="{1511BCD7-35A0-4F9A-922A-E91637F50BE2}" type="parTrans" cxnId="{C59BC688-29C7-46ED-9657-76701F65C010}">
      <dgm:prSet/>
      <dgm:spPr/>
      <dgm:t>
        <a:bodyPr/>
        <a:lstStyle/>
        <a:p>
          <a:endParaRPr lang="en-US" sz="2400"/>
        </a:p>
      </dgm:t>
    </dgm:pt>
    <dgm:pt modelId="{527B6CF4-1E15-4F5E-9A63-704CC2885138}" type="sibTrans" cxnId="{C59BC688-29C7-46ED-9657-76701F65C010}">
      <dgm:prSet custT="1"/>
      <dgm:spPr/>
      <dgm:t>
        <a:bodyPr/>
        <a:lstStyle/>
        <a:p>
          <a:endParaRPr lang="en-US" sz="1400"/>
        </a:p>
      </dgm:t>
    </dgm:pt>
    <dgm:pt modelId="{F4E8ECB2-3780-4DD8-8BEE-BDC7D8EA7342}">
      <dgm:prSet phldrT="[Text]" custT="1"/>
      <dgm:spPr/>
      <dgm:t>
        <a:bodyPr/>
        <a:lstStyle/>
        <a:p>
          <a:r>
            <a:rPr lang="ru-RU" sz="1600" dirty="0" smtClean="0"/>
            <a:t>ИССЛЕДОВАНИЕ</a:t>
          </a:r>
          <a:endParaRPr lang="en-US" sz="1600" dirty="0"/>
        </a:p>
      </dgm:t>
    </dgm:pt>
    <dgm:pt modelId="{A996B41B-7C7E-4A03-95E1-996F579284E6}" type="parTrans" cxnId="{5B32A006-5695-4A60-8DF7-219D62D7A2FB}">
      <dgm:prSet/>
      <dgm:spPr/>
      <dgm:t>
        <a:bodyPr/>
        <a:lstStyle/>
        <a:p>
          <a:endParaRPr lang="en-US" sz="2400"/>
        </a:p>
      </dgm:t>
    </dgm:pt>
    <dgm:pt modelId="{805EB59F-8EDF-457F-BD4B-375D9AA06AA6}" type="sibTrans" cxnId="{5B32A006-5695-4A60-8DF7-219D62D7A2FB}">
      <dgm:prSet custT="1"/>
      <dgm:spPr/>
      <dgm:t>
        <a:bodyPr/>
        <a:lstStyle/>
        <a:p>
          <a:endParaRPr lang="en-US" sz="1400"/>
        </a:p>
      </dgm:t>
    </dgm:pt>
    <dgm:pt modelId="{A44783E1-4976-4E82-A7FE-DA4012D9592C}">
      <dgm:prSet phldrT="[Text]" custT="1"/>
      <dgm:spPr/>
      <dgm:t>
        <a:bodyPr/>
        <a:lstStyle/>
        <a:p>
          <a:r>
            <a:rPr lang="ru-RU" sz="1600" dirty="0" smtClean="0"/>
            <a:t>ОПУБЛИКОВАНИЕ</a:t>
          </a:r>
          <a:endParaRPr lang="en-US" sz="1600" dirty="0"/>
        </a:p>
      </dgm:t>
    </dgm:pt>
    <dgm:pt modelId="{FB321ABB-3639-4A97-9F9C-936A91A1899D}" type="parTrans" cxnId="{E2512F19-42CC-4A71-8259-194CE964C723}">
      <dgm:prSet/>
      <dgm:spPr/>
      <dgm:t>
        <a:bodyPr/>
        <a:lstStyle/>
        <a:p>
          <a:endParaRPr lang="en-US" sz="2400"/>
        </a:p>
      </dgm:t>
    </dgm:pt>
    <dgm:pt modelId="{E1F7159E-28E9-4D1E-B749-5DB5E8658CD7}" type="sibTrans" cxnId="{E2512F19-42CC-4A71-8259-194CE964C723}">
      <dgm:prSet custT="1"/>
      <dgm:spPr/>
      <dgm:t>
        <a:bodyPr/>
        <a:lstStyle/>
        <a:p>
          <a:endParaRPr lang="en-US" sz="1400"/>
        </a:p>
      </dgm:t>
    </dgm:pt>
    <dgm:pt modelId="{9C077A46-A8C7-4889-BCA3-E67663E317A8}">
      <dgm:prSet phldrT="[Text]" custT="1"/>
      <dgm:spPr/>
      <dgm:t>
        <a:bodyPr/>
        <a:lstStyle/>
        <a:p>
          <a:r>
            <a:rPr lang="ru-RU" sz="1600" dirty="0" smtClean="0"/>
            <a:t>ОЦЕНКА</a:t>
          </a:r>
          <a:endParaRPr lang="en-US" sz="1600" dirty="0"/>
        </a:p>
      </dgm:t>
    </dgm:pt>
    <dgm:pt modelId="{D82C2C71-E287-42E5-8DEE-0F44B86E69DD}" type="parTrans" cxnId="{CDB8875C-13E9-490F-B26C-04034DF3527B}">
      <dgm:prSet/>
      <dgm:spPr/>
      <dgm:t>
        <a:bodyPr/>
        <a:lstStyle/>
        <a:p>
          <a:endParaRPr lang="en-US" sz="2400"/>
        </a:p>
      </dgm:t>
    </dgm:pt>
    <dgm:pt modelId="{13C83D7D-D784-48B0-A6B2-1306E9C7D48C}" type="sibTrans" cxnId="{CDB8875C-13E9-490F-B26C-04034DF3527B}">
      <dgm:prSet custT="1"/>
      <dgm:spPr/>
      <dgm:t>
        <a:bodyPr/>
        <a:lstStyle/>
        <a:p>
          <a:endParaRPr lang="en-US" sz="1400"/>
        </a:p>
      </dgm:t>
    </dgm:pt>
    <dgm:pt modelId="{A79A9982-4DB9-446E-80CB-10A7733DBB20}">
      <dgm:prSet phldrT="[Text]" custT="1"/>
      <dgm:spPr/>
      <dgm:t>
        <a:bodyPr/>
        <a:lstStyle/>
        <a:p>
          <a:r>
            <a:rPr lang="ru-RU" sz="1600" smtClean="0"/>
            <a:t>ПЛАНИРОВАНИЕ</a:t>
          </a:r>
          <a:endParaRPr lang="en-US" sz="1600" dirty="0"/>
        </a:p>
      </dgm:t>
    </dgm:pt>
    <dgm:pt modelId="{9DCB0192-9BA1-481B-952B-E62CE39E3274}" type="parTrans" cxnId="{52B8CBEB-6548-45FC-9C82-114082D5366C}">
      <dgm:prSet/>
      <dgm:spPr/>
      <dgm:t>
        <a:bodyPr/>
        <a:lstStyle/>
        <a:p>
          <a:endParaRPr lang="en-US" sz="2400"/>
        </a:p>
      </dgm:t>
    </dgm:pt>
    <dgm:pt modelId="{0AC0964E-6120-4103-B261-E6D819354FD5}" type="sibTrans" cxnId="{52B8CBEB-6548-45FC-9C82-114082D5366C}">
      <dgm:prSet custT="1"/>
      <dgm:spPr/>
      <dgm:t>
        <a:bodyPr/>
        <a:lstStyle/>
        <a:p>
          <a:endParaRPr lang="en-US" sz="1400"/>
        </a:p>
      </dgm:t>
    </dgm:pt>
    <dgm:pt modelId="{C3D12F8C-D7E7-CD43-AF03-D3F81316DFA6}" type="pres">
      <dgm:prSet presAssocID="{7C6BD7DA-4FDF-459C-B1E4-F20B3F3A94D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FA4EC4-67A6-784A-8BDC-BACD821CE9AB}" type="pres">
      <dgm:prSet presAssocID="{67ED3445-75E9-49E5-934C-A425DB8951C6}" presName="node" presStyleLbl="node1" presStyleIdx="0" presStyleCnt="5" custScaleX="112668" custScaleY="109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2ED9F-F952-CB40-BE48-EABAF8FE0BC3}" type="pres">
      <dgm:prSet presAssocID="{527B6CF4-1E15-4F5E-9A63-704CC2885138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ED48419-7736-0841-B3BC-C4E3E3AEB44C}" type="pres">
      <dgm:prSet presAssocID="{527B6CF4-1E15-4F5E-9A63-704CC2885138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1A10A444-68F7-405B-8960-ABF40D756EB0}" type="pres">
      <dgm:prSet presAssocID="{A79A9982-4DB9-446E-80CB-10A7733DBB20}" presName="node" presStyleLbl="node1" presStyleIdx="1" presStyleCnt="5" custScaleX="112668" custScaleY="1098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F90CB-4E8F-4820-8E27-4B1B6A892029}" type="pres">
      <dgm:prSet presAssocID="{0AC0964E-6120-4103-B261-E6D819354FD5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A5D7E57-804D-4951-A26F-0A799FE2D49A}" type="pres">
      <dgm:prSet presAssocID="{0AC0964E-6120-4103-B261-E6D819354FD5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E8F4CE3-9D3E-1F49-8FE8-75CAF63F7410}" type="pres">
      <dgm:prSet presAssocID="{F4E8ECB2-3780-4DD8-8BEE-BDC7D8EA7342}" presName="node" presStyleLbl="node1" presStyleIdx="2" presStyleCnt="5" custScaleX="112668" custScaleY="109830" custRadScaleRad="96357" custRadScaleInc="-2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A3A-35DC-7E4F-B59B-843BA6BEE0F3}" type="pres">
      <dgm:prSet presAssocID="{805EB59F-8EDF-457F-BD4B-375D9AA06AA6}" presName="sibTrans" presStyleLbl="sibTrans2D1" presStyleIdx="2" presStyleCnt="5"/>
      <dgm:spPr/>
      <dgm:t>
        <a:bodyPr/>
        <a:lstStyle/>
        <a:p>
          <a:endParaRPr lang="ru-RU"/>
        </a:p>
      </dgm:t>
    </dgm:pt>
    <dgm:pt modelId="{FD39551A-2304-9749-9C1E-66F9FCE2AA66}" type="pres">
      <dgm:prSet presAssocID="{805EB59F-8EDF-457F-BD4B-375D9AA06AA6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1BD59DF5-0ED4-C14D-B6EF-A66595A2967E}" type="pres">
      <dgm:prSet presAssocID="{A44783E1-4976-4E82-A7FE-DA4012D9592C}" presName="node" presStyleLbl="node1" presStyleIdx="3" presStyleCnt="5" custScaleX="112668" custScaleY="109830" custRadScaleRad="97486" custRadScaleInc="4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709A9B-AB86-6D44-95F1-0F8767091F78}" type="pres">
      <dgm:prSet presAssocID="{E1F7159E-28E9-4D1E-B749-5DB5E8658CD7}" presName="sibTrans" presStyleLbl="sibTrans2D1" presStyleIdx="3" presStyleCnt="5"/>
      <dgm:spPr/>
      <dgm:t>
        <a:bodyPr/>
        <a:lstStyle/>
        <a:p>
          <a:endParaRPr lang="ru-RU"/>
        </a:p>
      </dgm:t>
    </dgm:pt>
    <dgm:pt modelId="{D2DFDB7E-F7D0-C845-9094-6B2535439B3F}" type="pres">
      <dgm:prSet presAssocID="{E1F7159E-28E9-4D1E-B749-5DB5E8658CD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DDA2938-A655-EC4C-BC02-23347F2A97BA}" type="pres">
      <dgm:prSet presAssocID="{9C077A46-A8C7-4889-BCA3-E67663E317A8}" presName="node" presStyleLbl="node1" presStyleIdx="4" presStyleCnt="5" custScaleX="112668" custScaleY="109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8AE6C-C4CD-AA41-9A65-174C1E2AA654}" type="pres">
      <dgm:prSet presAssocID="{13C83D7D-D784-48B0-A6B2-1306E9C7D48C}" presName="sibTrans" presStyleLbl="sibTrans2D1" presStyleIdx="4" presStyleCnt="5"/>
      <dgm:spPr/>
      <dgm:t>
        <a:bodyPr/>
        <a:lstStyle/>
        <a:p>
          <a:endParaRPr lang="ru-RU"/>
        </a:p>
      </dgm:t>
    </dgm:pt>
    <dgm:pt modelId="{18186AB0-7518-2540-8191-4259473DAD01}" type="pres">
      <dgm:prSet presAssocID="{13C83D7D-D784-48B0-A6B2-1306E9C7D48C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F678DB50-952C-0343-895A-9D6C9A3A6F35}" type="presOf" srcId="{805EB59F-8EDF-457F-BD4B-375D9AA06AA6}" destId="{97230A3A-35DC-7E4F-B59B-843BA6BEE0F3}" srcOrd="0" destOrd="0" presId="urn:microsoft.com/office/officeart/2005/8/layout/cycle2"/>
    <dgm:cxn modelId="{1A57735D-3FD4-AB42-A73A-D029E62AC9D2}" type="presOf" srcId="{9C077A46-A8C7-4889-BCA3-E67663E317A8}" destId="{6DDA2938-A655-EC4C-BC02-23347F2A97BA}" srcOrd="0" destOrd="0" presId="urn:microsoft.com/office/officeart/2005/8/layout/cycle2"/>
    <dgm:cxn modelId="{153AAD74-85A8-3146-BD98-187D7AA2B799}" type="presOf" srcId="{F4E8ECB2-3780-4DD8-8BEE-BDC7D8EA7342}" destId="{6E8F4CE3-9D3E-1F49-8FE8-75CAF63F7410}" srcOrd="0" destOrd="0" presId="urn:microsoft.com/office/officeart/2005/8/layout/cycle2"/>
    <dgm:cxn modelId="{6B337F34-F9C5-334C-94A3-D728E43EDB63}" type="presOf" srcId="{527B6CF4-1E15-4F5E-9A63-704CC2885138}" destId="{E072ED9F-F952-CB40-BE48-EABAF8FE0BC3}" srcOrd="0" destOrd="0" presId="urn:microsoft.com/office/officeart/2005/8/layout/cycle2"/>
    <dgm:cxn modelId="{6BEB2E0F-1806-4DE0-9956-7A60D85067AF}" type="presOf" srcId="{A79A9982-4DB9-446E-80CB-10A7733DBB20}" destId="{1A10A444-68F7-405B-8960-ABF40D756EB0}" srcOrd="0" destOrd="0" presId="urn:microsoft.com/office/officeart/2005/8/layout/cycle2"/>
    <dgm:cxn modelId="{408A7345-6DF6-4381-9631-2E0F9C62AF50}" type="presOf" srcId="{0AC0964E-6120-4103-B261-E6D819354FD5}" destId="{6A5D7E57-804D-4951-A26F-0A799FE2D49A}" srcOrd="1" destOrd="0" presId="urn:microsoft.com/office/officeart/2005/8/layout/cycle2"/>
    <dgm:cxn modelId="{9486ACE2-F3F5-CF41-AFEC-E951001C7ED7}" type="presOf" srcId="{67ED3445-75E9-49E5-934C-A425DB8951C6}" destId="{ACFA4EC4-67A6-784A-8BDC-BACD821CE9AB}" srcOrd="0" destOrd="0" presId="urn:microsoft.com/office/officeart/2005/8/layout/cycle2"/>
    <dgm:cxn modelId="{3AF3905B-98DD-9840-9E5F-1C20913ADDB7}" type="presOf" srcId="{7C6BD7DA-4FDF-459C-B1E4-F20B3F3A94DF}" destId="{C3D12F8C-D7E7-CD43-AF03-D3F81316DFA6}" srcOrd="0" destOrd="0" presId="urn:microsoft.com/office/officeart/2005/8/layout/cycle2"/>
    <dgm:cxn modelId="{ABFF5EFA-BF5A-4820-860D-408EA0D1421C}" type="presOf" srcId="{0AC0964E-6120-4103-B261-E6D819354FD5}" destId="{952F90CB-4E8F-4820-8E27-4B1B6A892029}" srcOrd="0" destOrd="0" presId="urn:microsoft.com/office/officeart/2005/8/layout/cycle2"/>
    <dgm:cxn modelId="{BC5E2EA2-D189-894D-BD4D-0FF6A684480A}" type="presOf" srcId="{805EB59F-8EDF-457F-BD4B-375D9AA06AA6}" destId="{FD39551A-2304-9749-9C1E-66F9FCE2AA66}" srcOrd="1" destOrd="0" presId="urn:microsoft.com/office/officeart/2005/8/layout/cycle2"/>
    <dgm:cxn modelId="{5B32A006-5695-4A60-8DF7-219D62D7A2FB}" srcId="{7C6BD7DA-4FDF-459C-B1E4-F20B3F3A94DF}" destId="{F4E8ECB2-3780-4DD8-8BEE-BDC7D8EA7342}" srcOrd="2" destOrd="0" parTransId="{A996B41B-7C7E-4A03-95E1-996F579284E6}" sibTransId="{805EB59F-8EDF-457F-BD4B-375D9AA06AA6}"/>
    <dgm:cxn modelId="{35C7C888-7F7A-7440-8319-3D04A11B38CB}" type="presOf" srcId="{E1F7159E-28E9-4D1E-B749-5DB5E8658CD7}" destId="{D2DFDB7E-F7D0-C845-9094-6B2535439B3F}" srcOrd="1" destOrd="0" presId="urn:microsoft.com/office/officeart/2005/8/layout/cycle2"/>
    <dgm:cxn modelId="{6F6D4103-9A30-0441-A900-ABDD5C02EF9D}" type="presOf" srcId="{E1F7159E-28E9-4D1E-B749-5DB5E8658CD7}" destId="{56709A9B-AB86-6D44-95F1-0F8767091F78}" srcOrd="0" destOrd="0" presId="urn:microsoft.com/office/officeart/2005/8/layout/cycle2"/>
    <dgm:cxn modelId="{30BFCE91-531A-E34E-A3B3-153C87BA7FF1}" type="presOf" srcId="{A44783E1-4976-4E82-A7FE-DA4012D9592C}" destId="{1BD59DF5-0ED4-C14D-B6EF-A66595A2967E}" srcOrd="0" destOrd="0" presId="urn:microsoft.com/office/officeart/2005/8/layout/cycle2"/>
    <dgm:cxn modelId="{20981C4B-DE5C-E640-BCDE-4B150E68C1BA}" type="presOf" srcId="{527B6CF4-1E15-4F5E-9A63-704CC2885138}" destId="{CED48419-7736-0841-B3BC-C4E3E3AEB44C}" srcOrd="1" destOrd="0" presId="urn:microsoft.com/office/officeart/2005/8/layout/cycle2"/>
    <dgm:cxn modelId="{271047F6-831A-E144-9546-1B21C75A986D}" type="presOf" srcId="{13C83D7D-D784-48B0-A6B2-1306E9C7D48C}" destId="{18186AB0-7518-2540-8191-4259473DAD01}" srcOrd="1" destOrd="0" presId="urn:microsoft.com/office/officeart/2005/8/layout/cycle2"/>
    <dgm:cxn modelId="{C59BC688-29C7-46ED-9657-76701F65C010}" srcId="{7C6BD7DA-4FDF-459C-B1E4-F20B3F3A94DF}" destId="{67ED3445-75E9-49E5-934C-A425DB8951C6}" srcOrd="0" destOrd="0" parTransId="{1511BCD7-35A0-4F9A-922A-E91637F50BE2}" sibTransId="{527B6CF4-1E15-4F5E-9A63-704CC2885138}"/>
    <dgm:cxn modelId="{4CF776EA-F328-C449-9BD9-01421A8D9FE2}" type="presOf" srcId="{13C83D7D-D784-48B0-A6B2-1306E9C7D48C}" destId="{2848AE6C-C4CD-AA41-9A65-174C1E2AA654}" srcOrd="0" destOrd="0" presId="urn:microsoft.com/office/officeart/2005/8/layout/cycle2"/>
    <dgm:cxn modelId="{CDB8875C-13E9-490F-B26C-04034DF3527B}" srcId="{7C6BD7DA-4FDF-459C-B1E4-F20B3F3A94DF}" destId="{9C077A46-A8C7-4889-BCA3-E67663E317A8}" srcOrd="4" destOrd="0" parTransId="{D82C2C71-E287-42E5-8DEE-0F44B86E69DD}" sibTransId="{13C83D7D-D784-48B0-A6B2-1306E9C7D48C}"/>
    <dgm:cxn modelId="{52B8CBEB-6548-45FC-9C82-114082D5366C}" srcId="{7C6BD7DA-4FDF-459C-B1E4-F20B3F3A94DF}" destId="{A79A9982-4DB9-446E-80CB-10A7733DBB20}" srcOrd="1" destOrd="0" parTransId="{9DCB0192-9BA1-481B-952B-E62CE39E3274}" sibTransId="{0AC0964E-6120-4103-B261-E6D819354FD5}"/>
    <dgm:cxn modelId="{E2512F19-42CC-4A71-8259-194CE964C723}" srcId="{7C6BD7DA-4FDF-459C-B1E4-F20B3F3A94DF}" destId="{A44783E1-4976-4E82-A7FE-DA4012D9592C}" srcOrd="3" destOrd="0" parTransId="{FB321ABB-3639-4A97-9F9C-936A91A1899D}" sibTransId="{E1F7159E-28E9-4D1E-B749-5DB5E8658CD7}"/>
    <dgm:cxn modelId="{BB77B3F1-A6A9-2F40-AD0F-96C77536D8B8}" type="presParOf" srcId="{C3D12F8C-D7E7-CD43-AF03-D3F81316DFA6}" destId="{ACFA4EC4-67A6-784A-8BDC-BACD821CE9AB}" srcOrd="0" destOrd="0" presId="urn:microsoft.com/office/officeart/2005/8/layout/cycle2"/>
    <dgm:cxn modelId="{BA4D4F9C-AC8F-4540-9AD5-2454F4DFFCC8}" type="presParOf" srcId="{C3D12F8C-D7E7-CD43-AF03-D3F81316DFA6}" destId="{E072ED9F-F952-CB40-BE48-EABAF8FE0BC3}" srcOrd="1" destOrd="0" presId="urn:microsoft.com/office/officeart/2005/8/layout/cycle2"/>
    <dgm:cxn modelId="{F5D0CF5D-D9E4-A44A-BC1B-8BE94E2AC619}" type="presParOf" srcId="{E072ED9F-F952-CB40-BE48-EABAF8FE0BC3}" destId="{CED48419-7736-0841-B3BC-C4E3E3AEB44C}" srcOrd="0" destOrd="0" presId="urn:microsoft.com/office/officeart/2005/8/layout/cycle2"/>
    <dgm:cxn modelId="{AB5A16A8-6ED0-485B-8BD2-2616C0FFC8EA}" type="presParOf" srcId="{C3D12F8C-D7E7-CD43-AF03-D3F81316DFA6}" destId="{1A10A444-68F7-405B-8960-ABF40D756EB0}" srcOrd="2" destOrd="0" presId="urn:microsoft.com/office/officeart/2005/8/layout/cycle2"/>
    <dgm:cxn modelId="{A5CF7E15-998B-4634-BC7E-854B18425275}" type="presParOf" srcId="{C3D12F8C-D7E7-CD43-AF03-D3F81316DFA6}" destId="{952F90CB-4E8F-4820-8E27-4B1B6A892029}" srcOrd="3" destOrd="0" presId="urn:microsoft.com/office/officeart/2005/8/layout/cycle2"/>
    <dgm:cxn modelId="{2238052B-7EC6-4D1A-B717-4B7495AB73AA}" type="presParOf" srcId="{952F90CB-4E8F-4820-8E27-4B1B6A892029}" destId="{6A5D7E57-804D-4951-A26F-0A799FE2D49A}" srcOrd="0" destOrd="0" presId="urn:microsoft.com/office/officeart/2005/8/layout/cycle2"/>
    <dgm:cxn modelId="{D8A038D1-46DB-0944-A502-8F5BCE10531D}" type="presParOf" srcId="{C3D12F8C-D7E7-CD43-AF03-D3F81316DFA6}" destId="{6E8F4CE3-9D3E-1F49-8FE8-75CAF63F7410}" srcOrd="4" destOrd="0" presId="urn:microsoft.com/office/officeart/2005/8/layout/cycle2"/>
    <dgm:cxn modelId="{454498CC-C7F2-6D43-AC17-29D626214CCD}" type="presParOf" srcId="{C3D12F8C-D7E7-CD43-AF03-D3F81316DFA6}" destId="{97230A3A-35DC-7E4F-B59B-843BA6BEE0F3}" srcOrd="5" destOrd="0" presId="urn:microsoft.com/office/officeart/2005/8/layout/cycle2"/>
    <dgm:cxn modelId="{B67665C7-DEC8-8D40-A426-F866E0538891}" type="presParOf" srcId="{97230A3A-35DC-7E4F-B59B-843BA6BEE0F3}" destId="{FD39551A-2304-9749-9C1E-66F9FCE2AA66}" srcOrd="0" destOrd="0" presId="urn:microsoft.com/office/officeart/2005/8/layout/cycle2"/>
    <dgm:cxn modelId="{00358576-0C1D-0848-9439-D601F918175F}" type="presParOf" srcId="{C3D12F8C-D7E7-CD43-AF03-D3F81316DFA6}" destId="{1BD59DF5-0ED4-C14D-B6EF-A66595A2967E}" srcOrd="6" destOrd="0" presId="urn:microsoft.com/office/officeart/2005/8/layout/cycle2"/>
    <dgm:cxn modelId="{A1F9D66B-BB8A-4546-AD9A-30A6126E8615}" type="presParOf" srcId="{C3D12F8C-D7E7-CD43-AF03-D3F81316DFA6}" destId="{56709A9B-AB86-6D44-95F1-0F8767091F78}" srcOrd="7" destOrd="0" presId="urn:microsoft.com/office/officeart/2005/8/layout/cycle2"/>
    <dgm:cxn modelId="{ECCF171C-B48F-404B-BB24-FAEA674EC934}" type="presParOf" srcId="{56709A9B-AB86-6D44-95F1-0F8767091F78}" destId="{D2DFDB7E-F7D0-C845-9094-6B2535439B3F}" srcOrd="0" destOrd="0" presId="urn:microsoft.com/office/officeart/2005/8/layout/cycle2"/>
    <dgm:cxn modelId="{682A9D87-2D9F-8A47-96EB-060949872E2F}" type="presParOf" srcId="{C3D12F8C-D7E7-CD43-AF03-D3F81316DFA6}" destId="{6DDA2938-A655-EC4C-BC02-23347F2A97BA}" srcOrd="8" destOrd="0" presId="urn:microsoft.com/office/officeart/2005/8/layout/cycle2"/>
    <dgm:cxn modelId="{59DCDFC2-39D4-1E46-BA7B-866E2AFE53E3}" type="presParOf" srcId="{C3D12F8C-D7E7-CD43-AF03-D3F81316DFA6}" destId="{2848AE6C-C4CD-AA41-9A65-174C1E2AA654}" srcOrd="9" destOrd="0" presId="urn:microsoft.com/office/officeart/2005/8/layout/cycle2"/>
    <dgm:cxn modelId="{962A841C-7376-9549-8E7C-60AE05D7593A}" type="presParOf" srcId="{2848AE6C-C4CD-AA41-9A65-174C1E2AA654}" destId="{18186AB0-7518-2540-8191-4259473DAD0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152647-900C-421C-8F2B-8B88BF2C2DCD}" type="doc">
      <dgm:prSet loTypeId="urn:microsoft.com/office/officeart/2005/8/layout/radial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E628815-710B-4570-BA71-EBEBA365E6C9}">
      <dgm:prSet phldrT="[Text]"/>
      <dgm:spPr/>
      <dgm:t>
        <a:bodyPr/>
        <a:lstStyle/>
        <a:p>
          <a:r>
            <a:rPr lang="en-US" dirty="0" smtClean="0"/>
            <a:t>CRIS</a:t>
          </a:r>
          <a:endParaRPr lang="en-US" dirty="0"/>
        </a:p>
      </dgm:t>
    </dgm:pt>
    <dgm:pt modelId="{EF3BDF59-82FA-4883-BB89-C5FB39D83BCA}" type="parTrans" cxnId="{84B2EBA5-E8D5-4406-ADBF-99E0123B32B3}">
      <dgm:prSet/>
      <dgm:spPr/>
      <dgm:t>
        <a:bodyPr/>
        <a:lstStyle/>
        <a:p>
          <a:endParaRPr lang="en-US"/>
        </a:p>
      </dgm:t>
    </dgm:pt>
    <dgm:pt modelId="{D077FC27-9A5C-4A50-93B9-A4E64C6A1BC9}" type="sibTrans" cxnId="{84B2EBA5-E8D5-4406-ADBF-99E0123B32B3}">
      <dgm:prSet/>
      <dgm:spPr/>
      <dgm:t>
        <a:bodyPr/>
        <a:lstStyle/>
        <a:p>
          <a:endParaRPr lang="en-US"/>
        </a:p>
      </dgm:t>
    </dgm:pt>
    <dgm:pt modelId="{31EFBF84-2510-484C-8E77-8F712BDBB3E6}">
      <dgm:prSet phldrT="[Text]" custT="1"/>
      <dgm:spPr/>
      <dgm:t>
        <a:bodyPr/>
        <a:lstStyle/>
        <a:p>
          <a:r>
            <a:rPr lang="ru-RU" sz="1800" dirty="0" smtClean="0"/>
            <a:t>Персоны</a:t>
          </a:r>
          <a:endParaRPr lang="en-US" sz="1800" dirty="0"/>
        </a:p>
      </dgm:t>
    </dgm:pt>
    <dgm:pt modelId="{85996A57-B423-4BD5-9D19-86448057989E}" type="parTrans" cxnId="{6745583E-BB7D-452C-8A2E-D7ED955B9A91}">
      <dgm:prSet/>
      <dgm:spPr/>
      <dgm:t>
        <a:bodyPr/>
        <a:lstStyle/>
        <a:p>
          <a:endParaRPr lang="en-US"/>
        </a:p>
      </dgm:t>
    </dgm:pt>
    <dgm:pt modelId="{17C91EDD-7A7A-4792-8538-0EEB8E2431F6}" type="sibTrans" cxnId="{6745583E-BB7D-452C-8A2E-D7ED955B9A91}">
      <dgm:prSet/>
      <dgm:spPr/>
      <dgm:t>
        <a:bodyPr/>
        <a:lstStyle/>
        <a:p>
          <a:endParaRPr lang="en-US"/>
        </a:p>
      </dgm:t>
    </dgm:pt>
    <dgm:pt modelId="{A15E3D75-A35F-4298-897E-07EA068A5CDA}">
      <dgm:prSet phldrT="[Text]" custT="1"/>
      <dgm:spPr/>
      <dgm:t>
        <a:bodyPr/>
        <a:lstStyle/>
        <a:p>
          <a:r>
            <a:rPr lang="ru-RU" sz="1200" dirty="0" smtClean="0"/>
            <a:t>Организации</a:t>
          </a:r>
          <a:endParaRPr lang="en-US" sz="1200" dirty="0"/>
        </a:p>
      </dgm:t>
    </dgm:pt>
    <dgm:pt modelId="{0268790E-1752-4B29-A48D-DE06A324FB80}" type="parTrans" cxnId="{65919CF6-44A6-453D-93D2-DD1C14E311CE}">
      <dgm:prSet/>
      <dgm:spPr/>
      <dgm:t>
        <a:bodyPr/>
        <a:lstStyle/>
        <a:p>
          <a:endParaRPr lang="en-US"/>
        </a:p>
      </dgm:t>
    </dgm:pt>
    <dgm:pt modelId="{99323F00-ECAA-4B68-8069-1889E14E01BB}" type="sibTrans" cxnId="{65919CF6-44A6-453D-93D2-DD1C14E311CE}">
      <dgm:prSet/>
      <dgm:spPr/>
      <dgm:t>
        <a:bodyPr/>
        <a:lstStyle/>
        <a:p>
          <a:endParaRPr lang="en-US"/>
        </a:p>
      </dgm:t>
    </dgm:pt>
    <dgm:pt modelId="{BC22C630-5E00-419C-8000-882D51FF616F}">
      <dgm:prSet phldrT="[Text]" custT="1"/>
      <dgm:spPr/>
      <dgm:t>
        <a:bodyPr/>
        <a:lstStyle/>
        <a:p>
          <a:r>
            <a:rPr lang="ru-RU" sz="1800" dirty="0" smtClean="0"/>
            <a:t>Проекты</a:t>
          </a:r>
          <a:endParaRPr lang="en-US" sz="1800" dirty="0"/>
        </a:p>
      </dgm:t>
    </dgm:pt>
    <dgm:pt modelId="{E509A1E9-8850-4CEC-B834-2FBD1423311A}" type="parTrans" cxnId="{75A57E9F-5609-408D-84B1-19E64BD637E1}">
      <dgm:prSet/>
      <dgm:spPr/>
      <dgm:t>
        <a:bodyPr/>
        <a:lstStyle/>
        <a:p>
          <a:endParaRPr lang="en-US"/>
        </a:p>
      </dgm:t>
    </dgm:pt>
    <dgm:pt modelId="{59D53A56-D005-411D-A4C4-CC01CC1D1347}" type="sibTrans" cxnId="{75A57E9F-5609-408D-84B1-19E64BD637E1}">
      <dgm:prSet/>
      <dgm:spPr/>
      <dgm:t>
        <a:bodyPr/>
        <a:lstStyle/>
        <a:p>
          <a:endParaRPr lang="en-US"/>
        </a:p>
      </dgm:t>
    </dgm:pt>
    <dgm:pt modelId="{958DCB7E-8973-45AC-AD3A-43B0EBA1D6D1}">
      <dgm:prSet phldrT="[Text]" custT="1"/>
      <dgm:spPr/>
      <dgm:t>
        <a:bodyPr/>
        <a:lstStyle/>
        <a:p>
          <a:r>
            <a:rPr lang="ru-RU" sz="1200" dirty="0" smtClean="0"/>
            <a:t>Публикации</a:t>
          </a:r>
          <a:endParaRPr lang="en-US" sz="1200" dirty="0"/>
        </a:p>
      </dgm:t>
    </dgm:pt>
    <dgm:pt modelId="{C726BA15-833D-45F4-B424-5D8E13824BD0}" type="parTrans" cxnId="{BD505DE9-B63F-4B76-A6CE-461D96B4EAFE}">
      <dgm:prSet/>
      <dgm:spPr/>
      <dgm:t>
        <a:bodyPr/>
        <a:lstStyle/>
        <a:p>
          <a:endParaRPr lang="en-US"/>
        </a:p>
      </dgm:t>
    </dgm:pt>
    <dgm:pt modelId="{9F0BDADA-627B-4B2A-BDD8-BAD4D24811CF}" type="sibTrans" cxnId="{BD505DE9-B63F-4B76-A6CE-461D96B4EAFE}">
      <dgm:prSet/>
      <dgm:spPr/>
      <dgm:t>
        <a:bodyPr/>
        <a:lstStyle/>
        <a:p>
          <a:endParaRPr lang="en-US"/>
        </a:p>
      </dgm:t>
    </dgm:pt>
    <dgm:pt modelId="{D764E85F-FAEE-4493-B0A3-B6CD4C9FFC04}">
      <dgm:prSet phldrT="[Text]" custT="1"/>
      <dgm:spPr/>
      <dgm:t>
        <a:bodyPr/>
        <a:lstStyle/>
        <a:p>
          <a:r>
            <a:rPr lang="ru-RU" sz="1800" dirty="0" smtClean="0"/>
            <a:t>Патенты</a:t>
          </a:r>
          <a:endParaRPr lang="en-US" sz="1800" dirty="0"/>
        </a:p>
      </dgm:t>
    </dgm:pt>
    <dgm:pt modelId="{22002D93-E355-476A-9D62-4DB298CB4EDD}" type="parTrans" cxnId="{A26DAF5B-C00D-4E4E-AD3F-68D6AC8D9D74}">
      <dgm:prSet/>
      <dgm:spPr/>
      <dgm:t>
        <a:bodyPr/>
        <a:lstStyle/>
        <a:p>
          <a:endParaRPr lang="en-US"/>
        </a:p>
      </dgm:t>
    </dgm:pt>
    <dgm:pt modelId="{C2DEC350-43EF-449B-9273-D5EBB60DB575}" type="sibTrans" cxnId="{A26DAF5B-C00D-4E4E-AD3F-68D6AC8D9D74}">
      <dgm:prSet/>
      <dgm:spPr/>
      <dgm:t>
        <a:bodyPr/>
        <a:lstStyle/>
        <a:p>
          <a:endParaRPr lang="en-US"/>
        </a:p>
      </dgm:t>
    </dgm:pt>
    <dgm:pt modelId="{0144E601-F44E-4BFC-A603-4E74AF4D3CB3}">
      <dgm:prSet phldrT="[Text]" custT="1"/>
      <dgm:spPr/>
      <dgm:t>
        <a:bodyPr/>
        <a:lstStyle/>
        <a:p>
          <a:r>
            <a:rPr lang="ru-RU" sz="1400" dirty="0" smtClean="0"/>
            <a:t>Результаты</a:t>
          </a:r>
          <a:endParaRPr lang="en-US" sz="1400" dirty="0"/>
        </a:p>
      </dgm:t>
    </dgm:pt>
    <dgm:pt modelId="{60F067D3-00CB-4F81-8832-0938BB93DCE4}" type="parTrans" cxnId="{E9AA7DB0-C64F-46A5-BD3B-B7ADF3915BF5}">
      <dgm:prSet/>
      <dgm:spPr/>
      <dgm:t>
        <a:bodyPr/>
        <a:lstStyle/>
        <a:p>
          <a:endParaRPr lang="en-US"/>
        </a:p>
      </dgm:t>
    </dgm:pt>
    <dgm:pt modelId="{B9DD2752-6C99-4F0D-94D7-4DDEB62AA370}" type="sibTrans" cxnId="{E9AA7DB0-C64F-46A5-BD3B-B7ADF3915BF5}">
      <dgm:prSet/>
      <dgm:spPr/>
      <dgm:t>
        <a:bodyPr/>
        <a:lstStyle/>
        <a:p>
          <a:endParaRPr lang="en-US"/>
        </a:p>
      </dgm:t>
    </dgm:pt>
    <dgm:pt modelId="{FE99FEE6-97BB-4E9B-A0D5-F11B6C01AA1F}" type="pres">
      <dgm:prSet presAssocID="{35152647-900C-421C-8F2B-8B88BF2C2DC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50F4E6-9D95-428F-8E18-C1090938CFBB}" type="pres">
      <dgm:prSet presAssocID="{BE628815-710B-4570-BA71-EBEBA365E6C9}" presName="centerShape" presStyleLbl="node0" presStyleIdx="0" presStyleCnt="1"/>
      <dgm:spPr/>
      <dgm:t>
        <a:bodyPr/>
        <a:lstStyle/>
        <a:p>
          <a:endParaRPr lang="en-US"/>
        </a:p>
      </dgm:t>
    </dgm:pt>
    <dgm:pt modelId="{4F334AAB-4C32-4CE8-BD1A-B63ACE300250}" type="pres">
      <dgm:prSet presAssocID="{85996A57-B423-4BD5-9D19-86448057989E}" presName="parTrans" presStyleLbl="sibTrans2D1" presStyleIdx="0" presStyleCnt="6"/>
      <dgm:spPr/>
      <dgm:t>
        <a:bodyPr/>
        <a:lstStyle/>
        <a:p>
          <a:endParaRPr lang="en-US"/>
        </a:p>
      </dgm:t>
    </dgm:pt>
    <dgm:pt modelId="{B53F5805-EA4F-4E7C-A105-7964B0C0AF69}" type="pres">
      <dgm:prSet presAssocID="{85996A57-B423-4BD5-9D19-86448057989E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20AD56A6-E9AE-4DB4-A979-1397A37D2A94}" type="pres">
      <dgm:prSet presAssocID="{31EFBF84-2510-484C-8E77-8F712BDBB3E6}" presName="node" presStyleLbl="node1" presStyleIdx="0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982FD-F07E-45C7-A002-C1A7039BAC23}" type="pres">
      <dgm:prSet presAssocID="{0268790E-1752-4B29-A48D-DE06A324FB80}" presName="parTrans" presStyleLbl="sibTrans2D1" presStyleIdx="1" presStyleCnt="6"/>
      <dgm:spPr/>
      <dgm:t>
        <a:bodyPr/>
        <a:lstStyle/>
        <a:p>
          <a:endParaRPr lang="en-US"/>
        </a:p>
      </dgm:t>
    </dgm:pt>
    <dgm:pt modelId="{43D32B03-E2DE-4998-82E4-C83C0EEE8482}" type="pres">
      <dgm:prSet presAssocID="{0268790E-1752-4B29-A48D-DE06A324FB8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5ACB99E-E978-4CEF-A2A6-FDF239D9FA0E}" type="pres">
      <dgm:prSet presAssocID="{A15E3D75-A35F-4298-897E-07EA068A5CDA}" presName="node" presStyleLbl="node1" presStyleIdx="1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45828-CD8E-4268-BCE2-97A1E2C5D873}" type="pres">
      <dgm:prSet presAssocID="{E509A1E9-8850-4CEC-B834-2FBD1423311A}" presName="parTrans" presStyleLbl="sibTrans2D1" presStyleIdx="2" presStyleCnt="6"/>
      <dgm:spPr/>
      <dgm:t>
        <a:bodyPr/>
        <a:lstStyle/>
        <a:p>
          <a:endParaRPr lang="en-US"/>
        </a:p>
      </dgm:t>
    </dgm:pt>
    <dgm:pt modelId="{F646EB05-FA8A-4A6B-8E39-38C7FA75C93A}" type="pres">
      <dgm:prSet presAssocID="{E509A1E9-8850-4CEC-B834-2FBD1423311A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09B9C92E-C708-4024-994C-356F029F1250}" type="pres">
      <dgm:prSet presAssocID="{BC22C630-5E00-419C-8000-882D51FF616F}" presName="node" presStyleLbl="node1" presStyleIdx="2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4060-ECB4-4DC6-A0AE-CEB4F9CE041B}" type="pres">
      <dgm:prSet presAssocID="{C726BA15-833D-45F4-B424-5D8E13824BD0}" presName="parTrans" presStyleLbl="sibTrans2D1" presStyleIdx="3" presStyleCnt="6"/>
      <dgm:spPr/>
      <dgm:t>
        <a:bodyPr/>
        <a:lstStyle/>
        <a:p>
          <a:endParaRPr lang="en-US"/>
        </a:p>
      </dgm:t>
    </dgm:pt>
    <dgm:pt modelId="{699C48F9-B756-4891-A8C6-94FCBE5F1A3B}" type="pres">
      <dgm:prSet presAssocID="{C726BA15-833D-45F4-B424-5D8E13824BD0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4D2DDEF9-616D-475E-9139-F81857EB4946}" type="pres">
      <dgm:prSet presAssocID="{958DCB7E-8973-45AC-AD3A-43B0EBA1D6D1}" presName="node" presStyleLbl="node1" presStyleIdx="3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20E89-ECAE-454A-B88E-4E182D040B8B}" type="pres">
      <dgm:prSet presAssocID="{22002D93-E355-476A-9D62-4DB298CB4EDD}" presName="parTrans" presStyleLbl="sibTrans2D1" presStyleIdx="4" presStyleCnt="6"/>
      <dgm:spPr/>
      <dgm:t>
        <a:bodyPr/>
        <a:lstStyle/>
        <a:p>
          <a:endParaRPr lang="en-US"/>
        </a:p>
      </dgm:t>
    </dgm:pt>
    <dgm:pt modelId="{6480DADA-C25B-4BCD-A0BC-7D312B0B6D85}" type="pres">
      <dgm:prSet presAssocID="{22002D93-E355-476A-9D62-4DB298CB4ED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600911E2-39EB-479B-88DD-6213205D274D}" type="pres">
      <dgm:prSet presAssocID="{D764E85F-FAEE-4493-B0A3-B6CD4C9FFC04}" presName="node" presStyleLbl="node1" presStyleIdx="4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F9E8FF-9B84-458F-A0D2-23C728408A80}" type="pres">
      <dgm:prSet presAssocID="{60F067D3-00CB-4F81-8832-0938BB93DCE4}" presName="parTrans" presStyleLbl="sibTrans2D1" presStyleIdx="5" presStyleCnt="6"/>
      <dgm:spPr/>
      <dgm:t>
        <a:bodyPr/>
        <a:lstStyle/>
        <a:p>
          <a:endParaRPr lang="en-US"/>
        </a:p>
      </dgm:t>
    </dgm:pt>
    <dgm:pt modelId="{E4A08B0A-034B-4F22-9066-5AE414586F03}" type="pres">
      <dgm:prSet presAssocID="{60F067D3-00CB-4F81-8832-0938BB93DCE4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F53632E0-8082-4442-BBE4-B71E460FB9F5}" type="pres">
      <dgm:prSet presAssocID="{0144E601-F44E-4BFC-A603-4E74AF4D3CB3}" presName="node" presStyleLbl="node1" presStyleIdx="5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45583E-BB7D-452C-8A2E-D7ED955B9A91}" srcId="{BE628815-710B-4570-BA71-EBEBA365E6C9}" destId="{31EFBF84-2510-484C-8E77-8F712BDBB3E6}" srcOrd="0" destOrd="0" parTransId="{85996A57-B423-4BD5-9D19-86448057989E}" sibTransId="{17C91EDD-7A7A-4792-8538-0EEB8E2431F6}"/>
    <dgm:cxn modelId="{A64675BF-263C-465A-AC85-60E4B175B9B6}" type="presOf" srcId="{BC22C630-5E00-419C-8000-882D51FF616F}" destId="{09B9C92E-C708-4024-994C-356F029F1250}" srcOrd="0" destOrd="0" presId="urn:microsoft.com/office/officeart/2005/8/layout/radial5"/>
    <dgm:cxn modelId="{0889B76D-1189-40BB-856D-61235BDE1E20}" type="presOf" srcId="{C726BA15-833D-45F4-B424-5D8E13824BD0}" destId="{2DCB4060-ECB4-4DC6-A0AE-CEB4F9CE041B}" srcOrd="0" destOrd="0" presId="urn:microsoft.com/office/officeart/2005/8/layout/radial5"/>
    <dgm:cxn modelId="{FCA1D056-8279-48AE-82B5-31180A16013B}" type="presOf" srcId="{22002D93-E355-476A-9D62-4DB298CB4EDD}" destId="{B5F20E89-ECAE-454A-B88E-4E182D040B8B}" srcOrd="0" destOrd="0" presId="urn:microsoft.com/office/officeart/2005/8/layout/radial5"/>
    <dgm:cxn modelId="{3F2369FC-7740-4E36-8C29-04784D9FCC3B}" type="presOf" srcId="{0144E601-F44E-4BFC-A603-4E74AF4D3CB3}" destId="{F53632E0-8082-4442-BBE4-B71E460FB9F5}" srcOrd="0" destOrd="0" presId="urn:microsoft.com/office/officeart/2005/8/layout/radial5"/>
    <dgm:cxn modelId="{A9B7496E-5E92-4ADD-BDA1-AA9CB3123F34}" type="presOf" srcId="{D764E85F-FAEE-4493-B0A3-B6CD4C9FFC04}" destId="{600911E2-39EB-479B-88DD-6213205D274D}" srcOrd="0" destOrd="0" presId="urn:microsoft.com/office/officeart/2005/8/layout/radial5"/>
    <dgm:cxn modelId="{6F8713C3-F6D6-4FBB-83B9-4E89115EA08C}" type="presOf" srcId="{60F067D3-00CB-4F81-8832-0938BB93DCE4}" destId="{E4A08B0A-034B-4F22-9066-5AE414586F03}" srcOrd="1" destOrd="0" presId="urn:microsoft.com/office/officeart/2005/8/layout/radial5"/>
    <dgm:cxn modelId="{65919CF6-44A6-453D-93D2-DD1C14E311CE}" srcId="{BE628815-710B-4570-BA71-EBEBA365E6C9}" destId="{A15E3D75-A35F-4298-897E-07EA068A5CDA}" srcOrd="1" destOrd="0" parTransId="{0268790E-1752-4B29-A48D-DE06A324FB80}" sibTransId="{99323F00-ECAA-4B68-8069-1889E14E01BB}"/>
    <dgm:cxn modelId="{7B6BCBBB-B071-4AF2-B1D6-3352BD9FFACA}" type="presOf" srcId="{0268790E-1752-4B29-A48D-DE06A324FB80}" destId="{43D32B03-E2DE-4998-82E4-C83C0EEE8482}" srcOrd="1" destOrd="0" presId="urn:microsoft.com/office/officeart/2005/8/layout/radial5"/>
    <dgm:cxn modelId="{FA9853F6-0D5F-40B3-9BE6-4554372D8241}" type="presOf" srcId="{31EFBF84-2510-484C-8E77-8F712BDBB3E6}" destId="{20AD56A6-E9AE-4DB4-A979-1397A37D2A94}" srcOrd="0" destOrd="0" presId="urn:microsoft.com/office/officeart/2005/8/layout/radial5"/>
    <dgm:cxn modelId="{BD505DE9-B63F-4B76-A6CE-461D96B4EAFE}" srcId="{BE628815-710B-4570-BA71-EBEBA365E6C9}" destId="{958DCB7E-8973-45AC-AD3A-43B0EBA1D6D1}" srcOrd="3" destOrd="0" parTransId="{C726BA15-833D-45F4-B424-5D8E13824BD0}" sibTransId="{9F0BDADA-627B-4B2A-BDD8-BAD4D24811CF}"/>
    <dgm:cxn modelId="{93936397-4112-464F-A422-F3D679FBCCDD}" type="presOf" srcId="{E509A1E9-8850-4CEC-B834-2FBD1423311A}" destId="{1B245828-CD8E-4268-BCE2-97A1E2C5D873}" srcOrd="0" destOrd="0" presId="urn:microsoft.com/office/officeart/2005/8/layout/radial5"/>
    <dgm:cxn modelId="{52B29FBA-874F-4680-8B17-B37BA04539AE}" type="presOf" srcId="{60F067D3-00CB-4F81-8832-0938BB93DCE4}" destId="{AAF9E8FF-9B84-458F-A0D2-23C728408A80}" srcOrd="0" destOrd="0" presId="urn:microsoft.com/office/officeart/2005/8/layout/radial5"/>
    <dgm:cxn modelId="{3F17BA90-B0AA-4253-8ECE-59805DDBA99D}" type="presOf" srcId="{C726BA15-833D-45F4-B424-5D8E13824BD0}" destId="{699C48F9-B756-4891-A8C6-94FCBE5F1A3B}" srcOrd="1" destOrd="0" presId="urn:microsoft.com/office/officeart/2005/8/layout/radial5"/>
    <dgm:cxn modelId="{3537405E-6E30-4485-8B9E-CFEC6441092E}" type="presOf" srcId="{85996A57-B423-4BD5-9D19-86448057989E}" destId="{B53F5805-EA4F-4E7C-A105-7964B0C0AF69}" srcOrd="1" destOrd="0" presId="urn:microsoft.com/office/officeart/2005/8/layout/radial5"/>
    <dgm:cxn modelId="{0D38DCEF-72B3-4F2F-AFCE-1EE63E483ED3}" type="presOf" srcId="{35152647-900C-421C-8F2B-8B88BF2C2DCD}" destId="{FE99FEE6-97BB-4E9B-A0D5-F11B6C01AA1F}" srcOrd="0" destOrd="0" presId="urn:microsoft.com/office/officeart/2005/8/layout/radial5"/>
    <dgm:cxn modelId="{432FC918-3623-48AF-B1A0-D1B3A0550D96}" type="presOf" srcId="{85996A57-B423-4BD5-9D19-86448057989E}" destId="{4F334AAB-4C32-4CE8-BD1A-B63ACE300250}" srcOrd="0" destOrd="0" presId="urn:microsoft.com/office/officeart/2005/8/layout/radial5"/>
    <dgm:cxn modelId="{75A57E9F-5609-408D-84B1-19E64BD637E1}" srcId="{BE628815-710B-4570-BA71-EBEBA365E6C9}" destId="{BC22C630-5E00-419C-8000-882D51FF616F}" srcOrd="2" destOrd="0" parTransId="{E509A1E9-8850-4CEC-B834-2FBD1423311A}" sibTransId="{59D53A56-D005-411D-A4C4-CC01CC1D1347}"/>
    <dgm:cxn modelId="{FC0EB223-6AAE-4D98-BE90-03396D922A30}" type="presOf" srcId="{22002D93-E355-476A-9D62-4DB298CB4EDD}" destId="{6480DADA-C25B-4BCD-A0BC-7D312B0B6D85}" srcOrd="1" destOrd="0" presId="urn:microsoft.com/office/officeart/2005/8/layout/radial5"/>
    <dgm:cxn modelId="{84B2EBA5-E8D5-4406-ADBF-99E0123B32B3}" srcId="{35152647-900C-421C-8F2B-8B88BF2C2DCD}" destId="{BE628815-710B-4570-BA71-EBEBA365E6C9}" srcOrd="0" destOrd="0" parTransId="{EF3BDF59-82FA-4883-BB89-C5FB39D83BCA}" sibTransId="{D077FC27-9A5C-4A50-93B9-A4E64C6A1BC9}"/>
    <dgm:cxn modelId="{A26DAF5B-C00D-4E4E-AD3F-68D6AC8D9D74}" srcId="{BE628815-710B-4570-BA71-EBEBA365E6C9}" destId="{D764E85F-FAEE-4493-B0A3-B6CD4C9FFC04}" srcOrd="4" destOrd="0" parTransId="{22002D93-E355-476A-9D62-4DB298CB4EDD}" sibTransId="{C2DEC350-43EF-449B-9273-D5EBB60DB575}"/>
    <dgm:cxn modelId="{9E6C365D-FD61-48FD-9F15-07BA974E00C3}" type="presOf" srcId="{BE628815-710B-4570-BA71-EBEBA365E6C9}" destId="{CC50F4E6-9D95-428F-8E18-C1090938CFBB}" srcOrd="0" destOrd="0" presId="urn:microsoft.com/office/officeart/2005/8/layout/radial5"/>
    <dgm:cxn modelId="{30A3FB4F-D1C0-4AF1-9C50-15059B60F51F}" type="presOf" srcId="{958DCB7E-8973-45AC-AD3A-43B0EBA1D6D1}" destId="{4D2DDEF9-616D-475E-9139-F81857EB4946}" srcOrd="0" destOrd="0" presId="urn:microsoft.com/office/officeart/2005/8/layout/radial5"/>
    <dgm:cxn modelId="{D4DFE2E9-43CF-41F7-B2CA-22CEADEC989D}" type="presOf" srcId="{E509A1E9-8850-4CEC-B834-2FBD1423311A}" destId="{F646EB05-FA8A-4A6B-8E39-38C7FA75C93A}" srcOrd="1" destOrd="0" presId="urn:microsoft.com/office/officeart/2005/8/layout/radial5"/>
    <dgm:cxn modelId="{E9AA7DB0-C64F-46A5-BD3B-B7ADF3915BF5}" srcId="{BE628815-710B-4570-BA71-EBEBA365E6C9}" destId="{0144E601-F44E-4BFC-A603-4E74AF4D3CB3}" srcOrd="5" destOrd="0" parTransId="{60F067D3-00CB-4F81-8832-0938BB93DCE4}" sibTransId="{B9DD2752-6C99-4F0D-94D7-4DDEB62AA370}"/>
    <dgm:cxn modelId="{6618FB4E-BC39-4E62-B1D3-D32FC122889D}" type="presOf" srcId="{0268790E-1752-4B29-A48D-DE06A324FB80}" destId="{587982FD-F07E-45C7-A002-C1A7039BAC23}" srcOrd="0" destOrd="0" presId="urn:microsoft.com/office/officeart/2005/8/layout/radial5"/>
    <dgm:cxn modelId="{1B8D4C0C-C87D-4108-BDCA-F970BDC9D540}" type="presOf" srcId="{A15E3D75-A35F-4298-897E-07EA068A5CDA}" destId="{25ACB99E-E978-4CEF-A2A6-FDF239D9FA0E}" srcOrd="0" destOrd="0" presId="urn:microsoft.com/office/officeart/2005/8/layout/radial5"/>
    <dgm:cxn modelId="{13C98423-ECF4-4B71-9AA2-A8A8CBDBAB00}" type="presParOf" srcId="{FE99FEE6-97BB-4E9B-A0D5-F11B6C01AA1F}" destId="{CC50F4E6-9D95-428F-8E18-C1090938CFBB}" srcOrd="0" destOrd="0" presId="urn:microsoft.com/office/officeart/2005/8/layout/radial5"/>
    <dgm:cxn modelId="{3E5D9D99-26A7-4585-A9AF-ED37C0069CBA}" type="presParOf" srcId="{FE99FEE6-97BB-4E9B-A0D5-F11B6C01AA1F}" destId="{4F334AAB-4C32-4CE8-BD1A-B63ACE300250}" srcOrd="1" destOrd="0" presId="urn:microsoft.com/office/officeart/2005/8/layout/radial5"/>
    <dgm:cxn modelId="{F8AEC225-85FC-4085-AC56-1424F72DF7A4}" type="presParOf" srcId="{4F334AAB-4C32-4CE8-BD1A-B63ACE300250}" destId="{B53F5805-EA4F-4E7C-A105-7964B0C0AF69}" srcOrd="0" destOrd="0" presId="urn:microsoft.com/office/officeart/2005/8/layout/radial5"/>
    <dgm:cxn modelId="{CCAE3270-D2F6-4F39-8707-1C249CF54474}" type="presParOf" srcId="{FE99FEE6-97BB-4E9B-A0D5-F11B6C01AA1F}" destId="{20AD56A6-E9AE-4DB4-A979-1397A37D2A94}" srcOrd="2" destOrd="0" presId="urn:microsoft.com/office/officeart/2005/8/layout/radial5"/>
    <dgm:cxn modelId="{34DBBA76-60A3-4FA9-B20A-BA0135823CC3}" type="presParOf" srcId="{FE99FEE6-97BB-4E9B-A0D5-F11B6C01AA1F}" destId="{587982FD-F07E-45C7-A002-C1A7039BAC23}" srcOrd="3" destOrd="0" presId="urn:microsoft.com/office/officeart/2005/8/layout/radial5"/>
    <dgm:cxn modelId="{A42FAF26-3BDF-40AE-987A-7E294A9270B6}" type="presParOf" srcId="{587982FD-F07E-45C7-A002-C1A7039BAC23}" destId="{43D32B03-E2DE-4998-82E4-C83C0EEE8482}" srcOrd="0" destOrd="0" presId="urn:microsoft.com/office/officeart/2005/8/layout/radial5"/>
    <dgm:cxn modelId="{2BD3D0D5-2822-446B-AF0B-B5DAFE0866AD}" type="presParOf" srcId="{FE99FEE6-97BB-4E9B-A0D5-F11B6C01AA1F}" destId="{25ACB99E-E978-4CEF-A2A6-FDF239D9FA0E}" srcOrd="4" destOrd="0" presId="urn:microsoft.com/office/officeart/2005/8/layout/radial5"/>
    <dgm:cxn modelId="{3881BC2C-3CBB-4995-9D46-E1FF4E538639}" type="presParOf" srcId="{FE99FEE6-97BB-4E9B-A0D5-F11B6C01AA1F}" destId="{1B245828-CD8E-4268-BCE2-97A1E2C5D873}" srcOrd="5" destOrd="0" presId="urn:microsoft.com/office/officeart/2005/8/layout/radial5"/>
    <dgm:cxn modelId="{51628AFC-8D42-4E47-A326-53AC01783DB4}" type="presParOf" srcId="{1B245828-CD8E-4268-BCE2-97A1E2C5D873}" destId="{F646EB05-FA8A-4A6B-8E39-38C7FA75C93A}" srcOrd="0" destOrd="0" presId="urn:microsoft.com/office/officeart/2005/8/layout/radial5"/>
    <dgm:cxn modelId="{CA8D22CF-4897-4158-808D-0A774CEB296D}" type="presParOf" srcId="{FE99FEE6-97BB-4E9B-A0D5-F11B6C01AA1F}" destId="{09B9C92E-C708-4024-994C-356F029F1250}" srcOrd="6" destOrd="0" presId="urn:microsoft.com/office/officeart/2005/8/layout/radial5"/>
    <dgm:cxn modelId="{022C8116-D9F1-4004-92E9-FB1FFB15FCAA}" type="presParOf" srcId="{FE99FEE6-97BB-4E9B-A0D5-F11B6C01AA1F}" destId="{2DCB4060-ECB4-4DC6-A0AE-CEB4F9CE041B}" srcOrd="7" destOrd="0" presId="urn:microsoft.com/office/officeart/2005/8/layout/radial5"/>
    <dgm:cxn modelId="{BA9B88CF-B79E-4B44-87E3-7200776DAA63}" type="presParOf" srcId="{2DCB4060-ECB4-4DC6-A0AE-CEB4F9CE041B}" destId="{699C48F9-B756-4891-A8C6-94FCBE5F1A3B}" srcOrd="0" destOrd="0" presId="urn:microsoft.com/office/officeart/2005/8/layout/radial5"/>
    <dgm:cxn modelId="{B485AAF8-CCBB-418E-9178-B74F22CC214F}" type="presParOf" srcId="{FE99FEE6-97BB-4E9B-A0D5-F11B6C01AA1F}" destId="{4D2DDEF9-616D-475E-9139-F81857EB4946}" srcOrd="8" destOrd="0" presId="urn:microsoft.com/office/officeart/2005/8/layout/radial5"/>
    <dgm:cxn modelId="{89D924F8-CFBB-4622-80B2-39DB44065BA9}" type="presParOf" srcId="{FE99FEE6-97BB-4E9B-A0D5-F11B6C01AA1F}" destId="{B5F20E89-ECAE-454A-B88E-4E182D040B8B}" srcOrd="9" destOrd="0" presId="urn:microsoft.com/office/officeart/2005/8/layout/radial5"/>
    <dgm:cxn modelId="{BF11E739-D3B6-457F-A46D-E4E3CA1B295D}" type="presParOf" srcId="{B5F20E89-ECAE-454A-B88E-4E182D040B8B}" destId="{6480DADA-C25B-4BCD-A0BC-7D312B0B6D85}" srcOrd="0" destOrd="0" presId="urn:microsoft.com/office/officeart/2005/8/layout/radial5"/>
    <dgm:cxn modelId="{7FDEF604-500C-4F11-8F6D-296CDE7DA370}" type="presParOf" srcId="{FE99FEE6-97BB-4E9B-A0D5-F11B6C01AA1F}" destId="{600911E2-39EB-479B-88DD-6213205D274D}" srcOrd="10" destOrd="0" presId="urn:microsoft.com/office/officeart/2005/8/layout/radial5"/>
    <dgm:cxn modelId="{5E1BC8FE-33BF-4E84-81A6-6A5DA37390CF}" type="presParOf" srcId="{FE99FEE6-97BB-4E9B-A0D5-F11B6C01AA1F}" destId="{AAF9E8FF-9B84-458F-A0D2-23C728408A80}" srcOrd="11" destOrd="0" presId="urn:microsoft.com/office/officeart/2005/8/layout/radial5"/>
    <dgm:cxn modelId="{59266132-6B36-44A5-AF3E-882B18766D86}" type="presParOf" srcId="{AAF9E8FF-9B84-458F-A0D2-23C728408A80}" destId="{E4A08B0A-034B-4F22-9066-5AE414586F03}" srcOrd="0" destOrd="0" presId="urn:microsoft.com/office/officeart/2005/8/layout/radial5"/>
    <dgm:cxn modelId="{92CCBC9E-E6FA-4DB1-9881-CC6B2C706552}" type="presParOf" srcId="{FE99FEE6-97BB-4E9B-A0D5-F11B6C01AA1F}" destId="{F53632E0-8082-4442-BBE4-B71E460FB9F5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A4EC4-67A6-784A-8BDC-BACD821CE9AB}">
      <dsp:nvSpPr>
        <dsp:cNvPr id="0" name=""/>
        <dsp:cNvSpPr/>
      </dsp:nvSpPr>
      <dsp:spPr>
        <a:xfrm>
          <a:off x="2825607" y="-97794"/>
          <a:ext cx="2258345" cy="22014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ВДОХНОВЕНИЕ</a:t>
          </a:r>
          <a:endParaRPr lang="en-US" sz="1600" kern="1200" dirty="0"/>
        </a:p>
      </dsp:txBody>
      <dsp:txXfrm>
        <a:off x="3156334" y="224602"/>
        <a:ext cx="1596891" cy="1556667"/>
      </dsp:txXfrm>
    </dsp:sp>
    <dsp:sp modelId="{E072ED9F-F952-CB40-BE48-EABAF8FE0BC3}">
      <dsp:nvSpPr>
        <dsp:cNvPr id="0" name=""/>
        <dsp:cNvSpPr/>
      </dsp:nvSpPr>
      <dsp:spPr>
        <a:xfrm rot="2160000">
          <a:off x="4959024" y="1543770"/>
          <a:ext cx="411417" cy="6764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970810" y="1642795"/>
        <a:ext cx="287992" cy="405895"/>
      </dsp:txXfrm>
    </dsp:sp>
    <dsp:sp modelId="{1A10A444-68F7-405B-8960-ABF40D756EB0}">
      <dsp:nvSpPr>
        <dsp:cNvPr id="0" name=""/>
        <dsp:cNvSpPr/>
      </dsp:nvSpPr>
      <dsp:spPr>
        <a:xfrm>
          <a:off x="5264353" y="1674057"/>
          <a:ext cx="2258345" cy="220145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ПЛАНИРОВАНИЕ</a:t>
          </a:r>
          <a:endParaRPr lang="en-US" sz="1600" kern="1200" dirty="0"/>
        </a:p>
      </dsp:txBody>
      <dsp:txXfrm>
        <a:off x="5595080" y="1996453"/>
        <a:ext cx="1596891" cy="1556667"/>
      </dsp:txXfrm>
    </dsp:sp>
    <dsp:sp modelId="{952F90CB-4E8F-4820-8E27-4B1B6A892029}">
      <dsp:nvSpPr>
        <dsp:cNvPr id="0" name=""/>
        <dsp:cNvSpPr/>
      </dsp:nvSpPr>
      <dsp:spPr>
        <a:xfrm rot="6543140">
          <a:off x="5727503" y="3810857"/>
          <a:ext cx="382806" cy="6764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5803668" y="3891880"/>
        <a:ext cx="267964" cy="405895"/>
      </dsp:txXfrm>
    </dsp:sp>
    <dsp:sp modelId="{6E8F4CE3-9D3E-1F49-8FE8-75CAF63F7410}">
      <dsp:nvSpPr>
        <dsp:cNvPr id="0" name=""/>
        <dsp:cNvSpPr/>
      </dsp:nvSpPr>
      <dsp:spPr>
        <a:xfrm>
          <a:off x="4308041" y="4443171"/>
          <a:ext cx="2258345" cy="220145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ИССЛЕДОВАНИЕ</a:t>
          </a:r>
          <a:endParaRPr lang="en-US" sz="1600" kern="1200" dirty="0"/>
        </a:p>
      </dsp:txBody>
      <dsp:txXfrm>
        <a:off x="4638768" y="4765567"/>
        <a:ext cx="1596891" cy="1556667"/>
      </dsp:txXfrm>
    </dsp:sp>
    <dsp:sp modelId="{97230A3A-35DC-7E4F-B59B-843BA6BEE0F3}">
      <dsp:nvSpPr>
        <dsp:cNvPr id="0" name=""/>
        <dsp:cNvSpPr/>
      </dsp:nvSpPr>
      <dsp:spPr>
        <a:xfrm rot="10791814">
          <a:off x="3749285" y="5209204"/>
          <a:ext cx="394857" cy="6764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3867742" y="5344362"/>
        <a:ext cx="276400" cy="405895"/>
      </dsp:txXfrm>
    </dsp:sp>
    <dsp:sp modelId="{1BD59DF5-0ED4-C14D-B6EF-A66595A2967E}">
      <dsp:nvSpPr>
        <dsp:cNvPr id="0" name=""/>
        <dsp:cNvSpPr/>
      </dsp:nvSpPr>
      <dsp:spPr>
        <a:xfrm>
          <a:off x="1304691" y="4450323"/>
          <a:ext cx="2258345" cy="220145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ОПУБЛИКОВАНИЕ</a:t>
          </a:r>
          <a:endParaRPr lang="en-US" sz="1600" kern="1200" dirty="0"/>
        </a:p>
      </dsp:txBody>
      <dsp:txXfrm>
        <a:off x="1635418" y="4772719"/>
        <a:ext cx="1596891" cy="1556667"/>
      </dsp:txXfrm>
    </dsp:sp>
    <dsp:sp modelId="{56709A9B-AB86-6D44-95F1-0F8767091F78}">
      <dsp:nvSpPr>
        <dsp:cNvPr id="0" name=""/>
        <dsp:cNvSpPr/>
      </dsp:nvSpPr>
      <dsp:spPr>
        <a:xfrm rot="15102371">
          <a:off x="1788274" y="3834887"/>
          <a:ext cx="380102" cy="6764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1863186" y="4024320"/>
        <a:ext cx="266071" cy="405895"/>
      </dsp:txXfrm>
    </dsp:sp>
    <dsp:sp modelId="{6DDA2938-A655-EC4C-BC02-23347F2A97BA}">
      <dsp:nvSpPr>
        <dsp:cNvPr id="0" name=""/>
        <dsp:cNvSpPr/>
      </dsp:nvSpPr>
      <dsp:spPr>
        <a:xfrm>
          <a:off x="386861" y="1674057"/>
          <a:ext cx="2258345" cy="220145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ОЦЕНКА</a:t>
          </a:r>
          <a:endParaRPr lang="en-US" sz="1600" kern="1200" dirty="0"/>
        </a:p>
      </dsp:txBody>
      <dsp:txXfrm>
        <a:off x="717588" y="1996453"/>
        <a:ext cx="1596891" cy="1556667"/>
      </dsp:txXfrm>
    </dsp:sp>
    <dsp:sp modelId="{2848AE6C-C4CD-AA41-9A65-174C1E2AA654}">
      <dsp:nvSpPr>
        <dsp:cNvPr id="0" name=""/>
        <dsp:cNvSpPr/>
      </dsp:nvSpPr>
      <dsp:spPr>
        <a:xfrm rot="19440000">
          <a:off x="2520278" y="1557458"/>
          <a:ext cx="411417" cy="6764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532064" y="1729031"/>
        <a:ext cx="287992" cy="405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0F4E6-9D95-428F-8E18-C1090938CFBB}">
      <dsp:nvSpPr>
        <dsp:cNvPr id="0" name=""/>
        <dsp:cNvSpPr/>
      </dsp:nvSpPr>
      <dsp:spPr>
        <a:xfrm>
          <a:off x="2258573" y="1562613"/>
          <a:ext cx="989572" cy="9895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CRIS</a:t>
          </a:r>
          <a:endParaRPr lang="en-US" sz="2700" kern="1200" dirty="0"/>
        </a:p>
      </dsp:txBody>
      <dsp:txXfrm>
        <a:off x="2403492" y="1707532"/>
        <a:ext cx="699734" cy="699734"/>
      </dsp:txXfrm>
    </dsp:sp>
    <dsp:sp modelId="{4F334AAB-4C32-4CE8-BD1A-B63ACE300250}">
      <dsp:nvSpPr>
        <dsp:cNvPr id="0" name=""/>
        <dsp:cNvSpPr/>
      </dsp:nvSpPr>
      <dsp:spPr>
        <a:xfrm rot="16200000">
          <a:off x="2656527" y="1201638"/>
          <a:ext cx="193664" cy="3675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685577" y="1304190"/>
        <a:ext cx="135565" cy="220505"/>
      </dsp:txXfrm>
    </dsp:sp>
    <dsp:sp modelId="{20AD56A6-E9AE-4DB4-A979-1397A37D2A94}">
      <dsp:nvSpPr>
        <dsp:cNvPr id="0" name=""/>
        <dsp:cNvSpPr/>
      </dsp:nvSpPr>
      <dsp:spPr>
        <a:xfrm>
          <a:off x="2099410" y="-110690"/>
          <a:ext cx="1307899" cy="130789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Персоны</a:t>
          </a:r>
          <a:endParaRPr lang="en-US" sz="1800" kern="1200" dirty="0"/>
        </a:p>
      </dsp:txBody>
      <dsp:txXfrm>
        <a:off x="2290947" y="80847"/>
        <a:ext cx="924825" cy="924825"/>
      </dsp:txXfrm>
    </dsp:sp>
    <dsp:sp modelId="{587982FD-F07E-45C7-A002-C1A7039BAC23}">
      <dsp:nvSpPr>
        <dsp:cNvPr id="0" name=""/>
        <dsp:cNvSpPr/>
      </dsp:nvSpPr>
      <dsp:spPr>
        <a:xfrm rot="19800000">
          <a:off x="3238503" y="1537641"/>
          <a:ext cx="193664" cy="3675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242395" y="1625668"/>
        <a:ext cx="135565" cy="220505"/>
      </dsp:txXfrm>
    </dsp:sp>
    <dsp:sp modelId="{25ACB99E-E978-4CEF-A2A6-FDF239D9FA0E}">
      <dsp:nvSpPr>
        <dsp:cNvPr id="0" name=""/>
        <dsp:cNvSpPr/>
      </dsp:nvSpPr>
      <dsp:spPr>
        <a:xfrm>
          <a:off x="3410693" y="646380"/>
          <a:ext cx="1307899" cy="130789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Организации</a:t>
          </a:r>
          <a:endParaRPr lang="en-US" sz="1200" kern="1200" dirty="0"/>
        </a:p>
      </dsp:txBody>
      <dsp:txXfrm>
        <a:off x="3602230" y="837917"/>
        <a:ext cx="924825" cy="924825"/>
      </dsp:txXfrm>
    </dsp:sp>
    <dsp:sp modelId="{1B245828-CD8E-4268-BCE2-97A1E2C5D873}">
      <dsp:nvSpPr>
        <dsp:cNvPr id="0" name=""/>
        <dsp:cNvSpPr/>
      </dsp:nvSpPr>
      <dsp:spPr>
        <a:xfrm rot="1800000">
          <a:off x="3238503" y="2209649"/>
          <a:ext cx="193664" cy="3675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242395" y="2268626"/>
        <a:ext cx="135565" cy="220505"/>
      </dsp:txXfrm>
    </dsp:sp>
    <dsp:sp modelId="{09B9C92E-C708-4024-994C-356F029F1250}">
      <dsp:nvSpPr>
        <dsp:cNvPr id="0" name=""/>
        <dsp:cNvSpPr/>
      </dsp:nvSpPr>
      <dsp:spPr>
        <a:xfrm>
          <a:off x="3410693" y="2160520"/>
          <a:ext cx="1307899" cy="130789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Проекты</a:t>
          </a:r>
          <a:endParaRPr lang="en-US" sz="1800" kern="1200" dirty="0"/>
        </a:p>
      </dsp:txBody>
      <dsp:txXfrm>
        <a:off x="3602230" y="2352057"/>
        <a:ext cx="924825" cy="924825"/>
      </dsp:txXfrm>
    </dsp:sp>
    <dsp:sp modelId="{2DCB4060-ECB4-4DC6-A0AE-CEB4F9CE041B}">
      <dsp:nvSpPr>
        <dsp:cNvPr id="0" name=""/>
        <dsp:cNvSpPr/>
      </dsp:nvSpPr>
      <dsp:spPr>
        <a:xfrm rot="5400000">
          <a:off x="2656527" y="2545652"/>
          <a:ext cx="193664" cy="3675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685577" y="2590105"/>
        <a:ext cx="135565" cy="220505"/>
      </dsp:txXfrm>
    </dsp:sp>
    <dsp:sp modelId="{4D2DDEF9-616D-475E-9139-F81857EB4946}">
      <dsp:nvSpPr>
        <dsp:cNvPr id="0" name=""/>
        <dsp:cNvSpPr/>
      </dsp:nvSpPr>
      <dsp:spPr>
        <a:xfrm>
          <a:off x="2099410" y="2917590"/>
          <a:ext cx="1307899" cy="130789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Публикации</a:t>
          </a:r>
          <a:endParaRPr lang="en-US" sz="1200" kern="1200" dirty="0"/>
        </a:p>
      </dsp:txBody>
      <dsp:txXfrm>
        <a:off x="2290947" y="3109127"/>
        <a:ext cx="924825" cy="924825"/>
      </dsp:txXfrm>
    </dsp:sp>
    <dsp:sp modelId="{B5F20E89-ECAE-454A-B88E-4E182D040B8B}">
      <dsp:nvSpPr>
        <dsp:cNvPr id="0" name=""/>
        <dsp:cNvSpPr/>
      </dsp:nvSpPr>
      <dsp:spPr>
        <a:xfrm rot="9000000">
          <a:off x="2074552" y="2209649"/>
          <a:ext cx="193664" cy="3675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128759" y="2268626"/>
        <a:ext cx="135565" cy="220505"/>
      </dsp:txXfrm>
    </dsp:sp>
    <dsp:sp modelId="{600911E2-39EB-479B-88DD-6213205D274D}">
      <dsp:nvSpPr>
        <dsp:cNvPr id="0" name=""/>
        <dsp:cNvSpPr/>
      </dsp:nvSpPr>
      <dsp:spPr>
        <a:xfrm>
          <a:off x="788126" y="2160520"/>
          <a:ext cx="1307899" cy="130789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Патенты</a:t>
          </a:r>
          <a:endParaRPr lang="en-US" sz="1800" kern="1200" dirty="0"/>
        </a:p>
      </dsp:txBody>
      <dsp:txXfrm>
        <a:off x="979663" y="2352057"/>
        <a:ext cx="924825" cy="924825"/>
      </dsp:txXfrm>
    </dsp:sp>
    <dsp:sp modelId="{AAF9E8FF-9B84-458F-A0D2-23C728408A80}">
      <dsp:nvSpPr>
        <dsp:cNvPr id="0" name=""/>
        <dsp:cNvSpPr/>
      </dsp:nvSpPr>
      <dsp:spPr>
        <a:xfrm rot="12600000">
          <a:off x="2074552" y="1537641"/>
          <a:ext cx="193664" cy="3675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128759" y="1625668"/>
        <a:ext cx="135565" cy="220505"/>
      </dsp:txXfrm>
    </dsp:sp>
    <dsp:sp modelId="{F53632E0-8082-4442-BBE4-B71E460FB9F5}">
      <dsp:nvSpPr>
        <dsp:cNvPr id="0" name=""/>
        <dsp:cNvSpPr/>
      </dsp:nvSpPr>
      <dsp:spPr>
        <a:xfrm>
          <a:off x="788126" y="646380"/>
          <a:ext cx="1307899" cy="130789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Результаты</a:t>
          </a:r>
          <a:endParaRPr lang="en-US" sz="1400" kern="1200" dirty="0"/>
        </a:p>
      </dsp:txBody>
      <dsp:txXfrm>
        <a:off x="979663" y="837917"/>
        <a:ext cx="924825" cy="924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0686F-16D3-47CC-BDE6-E9064A1FE6BA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2D1C4-3BCE-43FB-B719-43AF2DEEB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904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1857A-FD43-4EEE-AEC0-9D1C3A15804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44171-A9E7-493C-B6DB-550AB2F2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17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38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6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начинается с некоего вдохновения – решения начать заниматься наукой, новостью о новом открытии или появлении новой технологии, запроса со стороны общества или бизнеса. Далее наступает фаза планирования исследования, во время которой формулируется задача, подробно изучается существующий контекст (близкие работы, условия эксперимента и методы исследования), подыскивается подходящий источник финансирования. Затем идет собственно этап выполнения исследования, который заканчивается опубликованием его результатов и их оценкой в широком смысле этого слова: научным сообществом (цитирования), обществом (публикации в СМИ), бизнесом (коммерциализация). И основной вызов для ученых состоит в том, чтобы на каждом из этих этапов минимизировать их участие во второстепенных процессах, а вызов для библиотек в том, чтобы создать для этого подходящую среду.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4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89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42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27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61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21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7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75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6" y="331984"/>
            <a:ext cx="10205484" cy="1039905"/>
          </a:xfrm>
        </p:spPr>
        <p:txBody>
          <a:bodyPr>
            <a:normAutofit/>
          </a:bodyPr>
          <a:lstStyle>
            <a:lvl1pPr>
              <a:defRPr sz="3600" b="1" i="0" baseline="0">
                <a:solidFill>
                  <a:srgbClr val="D75F9F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3552" y="1592826"/>
            <a:ext cx="8700247" cy="4736257"/>
          </a:xfrm>
        </p:spPr>
        <p:txBody>
          <a:bodyPr/>
          <a:lstStyle>
            <a:lvl1pPr>
              <a:defRPr baseline="0">
                <a:solidFill>
                  <a:srgbClr val="13508E"/>
                </a:solidFill>
              </a:defRPr>
            </a:lvl1pPr>
            <a:lvl2pPr>
              <a:defRPr baseline="0">
                <a:solidFill>
                  <a:srgbClr val="13508E"/>
                </a:solidFill>
              </a:defRPr>
            </a:lvl2pPr>
            <a:lvl3pPr>
              <a:defRPr baseline="0">
                <a:solidFill>
                  <a:srgbClr val="13508E"/>
                </a:solidFill>
              </a:defRPr>
            </a:lvl3pPr>
            <a:lvl4pPr>
              <a:defRPr baseline="0">
                <a:solidFill>
                  <a:srgbClr val="13508E"/>
                </a:solidFill>
              </a:defRPr>
            </a:lvl4pPr>
            <a:lvl5pPr>
              <a:defRPr baseline="0">
                <a:solidFill>
                  <a:srgbClr val="13508E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04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98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91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66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172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7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4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274" y="1011237"/>
            <a:ext cx="10088526" cy="817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53552" y="2126511"/>
            <a:ext cx="8700247" cy="4050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Box 3"/>
          <p:cNvSpPr txBox="1"/>
          <p:nvPr userDrawn="1"/>
        </p:nvSpPr>
        <p:spPr>
          <a:xfrm>
            <a:off x="1124463" y="91785"/>
            <a:ext cx="15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kern="1000" baseline="0" dirty="0" smtClean="0">
                <a:solidFill>
                  <a:srgbClr val="D75F9F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Школа молодого ученого</a:t>
            </a:r>
            <a:endParaRPr lang="en-US" sz="1100" b="1" kern="1000" baseline="0" dirty="0">
              <a:solidFill>
                <a:srgbClr val="13508E"/>
              </a:solidFill>
              <a:latin typeface="Blogger Sans" panose="02000506030000020004" pitchFamily="2" charset="0"/>
              <a:ea typeface="Blogger Sans" panose="02000506030000020004" pitchFamily="2" charset="0"/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-103654" y="134801"/>
            <a:ext cx="194959" cy="175578"/>
          </a:xfrm>
          <a:prstGeom prst="ellipse">
            <a:avLst/>
          </a:prstGeom>
          <a:solidFill>
            <a:srgbClr val="BED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215565" y="134801"/>
            <a:ext cx="194959" cy="175578"/>
          </a:xfrm>
          <a:prstGeom prst="ellipse">
            <a:avLst/>
          </a:prstGeom>
          <a:solidFill>
            <a:srgbClr val="85B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 userDrawn="1"/>
        </p:nvSpPr>
        <p:spPr>
          <a:xfrm>
            <a:off x="534784" y="134801"/>
            <a:ext cx="194959" cy="175578"/>
          </a:xfrm>
          <a:prstGeom prst="ellipse">
            <a:avLst/>
          </a:prstGeom>
          <a:solidFill>
            <a:srgbClr val="D75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 userDrawn="1"/>
        </p:nvSpPr>
        <p:spPr>
          <a:xfrm>
            <a:off x="854003" y="134801"/>
            <a:ext cx="194959" cy="175578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051" y="43587"/>
            <a:ext cx="722192" cy="358007"/>
          </a:xfrm>
          <a:prstGeom prst="rect">
            <a:avLst/>
          </a:prstGeom>
        </p:spPr>
      </p:pic>
      <p:pic>
        <p:nvPicPr>
          <p:cNvPr id="13" name="Рисунок 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986" y="2328672"/>
            <a:ext cx="2412014" cy="4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jpeg"/><Relationship Id="rId4" Type="http://schemas.openxmlformats.org/officeDocument/2006/relationships/diagramData" Target="../diagrams/data1.xml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youtu.be/vCpmqyrho0E?t=1559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426126"/>
              </p:ext>
            </p:extLst>
          </p:nvPr>
        </p:nvGraphicFramePr>
        <p:xfrm>
          <a:off x="59930" y="-17762"/>
          <a:ext cx="3221831" cy="595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4" r:id="rId3" imgW="7270930" imgH="13453500" progId="">
                  <p:embed/>
                </p:oleObj>
              </mc:Choice>
              <mc:Fallback>
                <p:oleObj r:id="rId3" imgW="7270930" imgH="134535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930" y="-17762"/>
                        <a:ext cx="3221831" cy="595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502626"/>
              </p:ext>
            </p:extLst>
          </p:nvPr>
        </p:nvGraphicFramePr>
        <p:xfrm>
          <a:off x="-32824" y="5625544"/>
          <a:ext cx="12245144" cy="1253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5" r:id="rId5" imgW="23951526" imgH="2446123" progId="">
                  <p:embed/>
                </p:oleObj>
              </mc:Choice>
              <mc:Fallback>
                <p:oleObj r:id="rId5" imgW="23951526" imgH="244612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32824" y="5625544"/>
                        <a:ext cx="12245144" cy="1253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-127000" y="1956660"/>
            <a:ext cx="1626698" cy="257065"/>
            <a:chOff x="-103654" y="2033939"/>
            <a:chExt cx="1152616" cy="175578"/>
          </a:xfrm>
        </p:grpSpPr>
        <p:sp>
          <p:nvSpPr>
            <p:cNvPr id="7" name="Oval 6"/>
            <p:cNvSpPr/>
            <p:nvPr/>
          </p:nvSpPr>
          <p:spPr>
            <a:xfrm>
              <a:off x="-103654" y="2033939"/>
              <a:ext cx="194959" cy="175578"/>
            </a:xfrm>
            <a:prstGeom prst="ellipse">
              <a:avLst/>
            </a:prstGeom>
            <a:solidFill>
              <a:srgbClr val="BED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15565" y="2033939"/>
              <a:ext cx="194959" cy="175578"/>
            </a:xfrm>
            <a:prstGeom prst="ellipse">
              <a:avLst/>
            </a:prstGeom>
            <a:solidFill>
              <a:srgbClr val="85B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34784" y="2033939"/>
              <a:ext cx="194959" cy="175578"/>
            </a:xfrm>
            <a:prstGeom prst="ellipse">
              <a:avLst/>
            </a:prstGeom>
            <a:solidFill>
              <a:srgbClr val="D75F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854003" y="2033939"/>
              <a:ext cx="194959" cy="175578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432512"/>
              </p:ext>
            </p:extLst>
          </p:nvPr>
        </p:nvGraphicFramePr>
        <p:xfrm>
          <a:off x="552609" y="387724"/>
          <a:ext cx="1412003" cy="678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6" r:id="rId7" imgW="3332451" imgH="1599700" progId="">
                  <p:embed/>
                </p:oleObj>
              </mc:Choice>
              <mc:Fallback>
                <p:oleObj r:id="rId7" imgW="3332451" imgH="15997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609" y="387724"/>
                        <a:ext cx="1412003" cy="678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649216" y="420183"/>
            <a:ext cx="1791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3508E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www.spsl.nsc.ru</a:t>
            </a:r>
            <a:endParaRPr lang="en-US" sz="2000" dirty="0">
              <a:solidFill>
                <a:srgbClr val="13508E"/>
              </a:solidFill>
              <a:latin typeface="Blogger Sans" panose="02000506030000020004" pitchFamily="2" charset="0"/>
              <a:ea typeface="Blogger Sans" panose="02000506030000020004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0397" y="1452042"/>
            <a:ext cx="69088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ru-RU" sz="4800" b="1" spc="300" dirty="0" smtClean="0">
                <a:solidFill>
                  <a:srgbClr val="D75F9F"/>
                </a:solidFill>
                <a:latin typeface="Blogger Sans Medium" panose="02000506030000020004" pitchFamily="2" charset="0"/>
                <a:ea typeface="Blogger Sans Medium" panose="02000506030000020004" pitchFamily="2" charset="0"/>
              </a:rPr>
              <a:t>Инструментарий для научных исследований</a:t>
            </a:r>
            <a:br>
              <a:rPr lang="ru-RU" sz="4800" b="1" spc="300" dirty="0" smtClean="0">
                <a:solidFill>
                  <a:srgbClr val="D75F9F"/>
                </a:solidFill>
                <a:latin typeface="Blogger Sans Medium" panose="02000506030000020004" pitchFamily="2" charset="0"/>
                <a:ea typeface="Blogger Sans Medium" panose="02000506030000020004" pitchFamily="2" charset="0"/>
              </a:rPr>
            </a:br>
            <a:r>
              <a:rPr lang="ru-RU" sz="4800" b="1" spc="300" dirty="0" smtClean="0">
                <a:solidFill>
                  <a:srgbClr val="D75F9F"/>
                </a:solidFill>
                <a:latin typeface="Blogger Sans Medium" panose="02000506030000020004" pitchFamily="2" charset="0"/>
                <a:ea typeface="Blogger Sans Medium" panose="02000506030000020004" pitchFamily="2" charset="0"/>
              </a:rPr>
              <a:t>(работа с публикациями)</a:t>
            </a:r>
            <a:endParaRPr lang="en-US" sz="4800" b="1" spc="300" dirty="0" smtClean="0">
              <a:solidFill>
                <a:srgbClr val="D75F9F"/>
              </a:solidFill>
              <a:latin typeface="Blogger Sans Medium" panose="02000506030000020004" pitchFamily="2" charset="0"/>
              <a:ea typeface="Blogger Sans Medium" panose="02000506030000020004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1"/>
          <a:stretch/>
        </p:blipFill>
        <p:spPr>
          <a:xfrm>
            <a:off x="9147229" y="624212"/>
            <a:ext cx="6121619" cy="5793266"/>
          </a:xfrm>
          <a:prstGeom prst="pie">
            <a:avLst>
              <a:gd name="adj1" fmla="val 5448302"/>
              <a:gd name="adj2" fmla="val 16200000"/>
            </a:avLst>
          </a:prstGeom>
        </p:spPr>
      </p:pic>
      <p:sp>
        <p:nvSpPr>
          <p:cNvPr id="18" name="Arc 17"/>
          <p:cNvSpPr/>
          <p:nvPr/>
        </p:nvSpPr>
        <p:spPr>
          <a:xfrm>
            <a:off x="9225288" y="624211"/>
            <a:ext cx="5937496" cy="5793266"/>
          </a:xfrm>
          <a:prstGeom prst="arc">
            <a:avLst>
              <a:gd name="adj1" fmla="val 5338057"/>
              <a:gd name="adj2" fmla="val 16293997"/>
            </a:avLst>
          </a:prstGeom>
          <a:ln w="304800">
            <a:solidFill>
              <a:srgbClr val="BED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Жизненный цикл исследований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1" y="1742169"/>
            <a:ext cx="6396818" cy="480603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78" y="1297398"/>
            <a:ext cx="7408879" cy="564927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28" y="1486530"/>
            <a:ext cx="7178820" cy="4324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865" y="1219201"/>
            <a:ext cx="994041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986" y="2328672"/>
            <a:ext cx="2412014" cy="4529328"/>
          </a:xfrm>
          <a:prstGeom prst="rect">
            <a:avLst/>
          </a:prstGeom>
        </p:spPr>
      </p:pic>
      <p:graphicFrame>
        <p:nvGraphicFramePr>
          <p:cNvPr id="18" name="Diagram 3"/>
          <p:cNvGraphicFramePr/>
          <p:nvPr>
            <p:extLst>
              <p:ext uri="{D42A27DB-BD31-4B8C-83A1-F6EECF244321}">
                <p14:modId xmlns:p14="http://schemas.microsoft.com/office/powerpoint/2010/main" val="2504695464"/>
              </p:ext>
            </p:extLst>
          </p:nvPr>
        </p:nvGraphicFramePr>
        <p:xfrm>
          <a:off x="4419600" y="143020"/>
          <a:ext cx="7909561" cy="6644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0704" y="3360575"/>
            <a:ext cx="3221665" cy="651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13508E"/>
                </a:solidFill>
              </a:rPr>
              <a:t>ЖИЗНЕННЫЙ</a:t>
            </a:r>
            <a:br>
              <a:rPr lang="ru-RU" sz="2400" dirty="0" smtClean="0">
                <a:solidFill>
                  <a:srgbClr val="13508E"/>
                </a:solidFill>
              </a:rPr>
            </a:br>
            <a:r>
              <a:rPr lang="ru-RU" sz="2400" dirty="0" smtClean="0">
                <a:solidFill>
                  <a:srgbClr val="13508E"/>
                </a:solidFill>
              </a:rPr>
              <a:t>ЦИКЛ ИССЛЕДОВАНИЯ</a:t>
            </a:r>
            <a:endParaRPr lang="ru-RU" sz="2400" dirty="0">
              <a:solidFill>
                <a:srgbClr val="13508E"/>
              </a:solidFill>
            </a:endParaRPr>
          </a:p>
        </p:txBody>
      </p:sp>
      <p:pic>
        <p:nvPicPr>
          <p:cNvPr id="2050" name="Picture 2" descr="Image result for inspi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" y="3883977"/>
            <a:ext cx="42672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baafrica.com/wp-content/uploads/2016/10/knowstartup-business-plan-template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74"/>
          <a:stretch/>
        </p:blipFill>
        <p:spPr bwMode="auto">
          <a:xfrm>
            <a:off x="274320" y="3883977"/>
            <a:ext cx="4267200" cy="28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esearch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479" y="3883977"/>
            <a:ext cx="4266249" cy="270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resentation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479" y="3883976"/>
            <a:ext cx="4294616" cy="268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evaluate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4"/>
          <a:stretch/>
        </p:blipFill>
        <p:spPr bwMode="auto">
          <a:xfrm>
            <a:off x="284478" y="3883977"/>
            <a:ext cx="4277362" cy="268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CFA4EC4-67A6-784A-8BDC-BACD821CE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graphicEl>
                                              <a:dgm id="{ACFA4EC4-67A6-784A-8BDC-BACD821CE9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E072ED9F-F952-CB40-BE48-EABAF8FE0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graphicEl>
                                              <a:dgm id="{E072ED9F-F952-CB40-BE48-EABAF8FE0B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A10A444-68F7-405B-8960-ABF40D756E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graphicEl>
                                              <a:dgm id="{1A10A444-68F7-405B-8960-ABF40D756E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52F90CB-4E8F-4820-8E27-4B1B6A892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graphicEl>
                                              <a:dgm id="{952F90CB-4E8F-4820-8E27-4B1B6A8920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E8F4CE3-9D3E-1F49-8FE8-75CAF63F7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graphicEl>
                                              <a:dgm id="{6E8F4CE3-9D3E-1F49-8FE8-75CAF63F74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7230A3A-35DC-7E4F-B59B-843BA6BEE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graphicEl>
                                              <a:dgm id="{97230A3A-35DC-7E4F-B59B-843BA6BEE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BD59DF5-0ED4-C14D-B6EF-A66595A29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graphicEl>
                                              <a:dgm id="{1BD59DF5-0ED4-C14D-B6EF-A66595A29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6709A9B-AB86-6D44-95F1-0F8767091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graphicEl>
                                              <a:dgm id="{56709A9B-AB86-6D44-95F1-0F8767091F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DDA2938-A655-EC4C-BC02-23347F2A9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6DDA2938-A655-EC4C-BC02-23347F2A9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48AE6C-C4CD-AA41-9A65-174C1E2AA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graphicEl>
                                              <a:dgm id="{2848AE6C-C4CD-AA41-9A65-174C1E2AA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Экосистема поддержки жизненного цикла исследований:</a:t>
            </a:r>
            <a:br>
              <a:rPr lang="ru-RU" dirty="0" smtClean="0"/>
            </a:br>
            <a:r>
              <a:rPr lang="ru-RU" dirty="0" smtClean="0"/>
              <a:t>версия </a:t>
            </a:r>
            <a:r>
              <a:rPr lang="en-US" dirty="0" smtClean="0"/>
              <a:t>Elsevier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016" y="1371889"/>
            <a:ext cx="8489025" cy="54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Экосистема поддержки жизненного цикла исследований:</a:t>
            </a:r>
            <a:br>
              <a:rPr lang="ru-RU" dirty="0"/>
            </a:br>
            <a:r>
              <a:rPr lang="ru-RU" dirty="0"/>
              <a:t>версия </a:t>
            </a:r>
            <a:r>
              <a:rPr lang="en-US" dirty="0" smtClean="0"/>
              <a:t>Open Science</a:t>
            </a:r>
            <a:r>
              <a:rPr lang="ru-RU" dirty="0" smtClean="0"/>
              <a:t> </a:t>
            </a:r>
            <a:r>
              <a:rPr lang="en-US" dirty="0" smtClean="0"/>
              <a:t>Framework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6" y="1371888"/>
            <a:ext cx="6213127" cy="5340331"/>
          </a:xfrm>
        </p:spPr>
      </p:pic>
    </p:spTree>
    <p:extLst>
      <p:ext uri="{BB962C8B-B14F-4D97-AF65-F5344CB8AC3E}">
        <p14:creationId xmlns:p14="http://schemas.microsoft.com/office/powerpoint/2010/main" val="13519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Каналы продвижения научных результатов </a:t>
            </a:r>
            <a:r>
              <a:rPr lang="en-US" dirty="0" smtClean="0"/>
              <a:t>XX </a:t>
            </a:r>
            <a:r>
              <a:rPr lang="ru-RU" dirty="0" smtClean="0"/>
              <a:t>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7203" y="1592826"/>
            <a:ext cx="8700247" cy="4736257"/>
          </a:xfrm>
        </p:spPr>
        <p:txBody>
          <a:bodyPr/>
          <a:lstStyle/>
          <a:p>
            <a:r>
              <a:rPr lang="ru-RU" dirty="0" smtClean="0"/>
              <a:t>Научные издания</a:t>
            </a:r>
            <a:endParaRPr lang="en-US" dirty="0" smtClean="0"/>
          </a:p>
          <a:p>
            <a:r>
              <a:rPr lang="ru-RU" dirty="0" smtClean="0"/>
              <a:t>Конференции</a:t>
            </a:r>
          </a:p>
          <a:p>
            <a:r>
              <a:rPr lang="ru-RU" dirty="0" smtClean="0"/>
              <a:t>Личное общение</a:t>
            </a:r>
          </a:p>
          <a:p>
            <a:r>
              <a:rPr lang="ru-RU" dirty="0"/>
              <a:t>Реферативные журналы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8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Пример: стоматология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835484"/>
              </p:ext>
            </p:extLst>
          </p:nvPr>
        </p:nvGraphicFramePr>
        <p:xfrm>
          <a:off x="1277784" y="1482468"/>
          <a:ext cx="8699500" cy="473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780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Каналы продвижения </a:t>
            </a:r>
            <a:r>
              <a:rPr lang="ru-RU" dirty="0" smtClean="0"/>
              <a:t>научных результатов </a:t>
            </a:r>
            <a:r>
              <a:rPr lang="en-US" dirty="0" smtClean="0"/>
              <a:t>XXI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187" y="1592826"/>
            <a:ext cx="10088252" cy="47362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Библиографические базы данных </a:t>
            </a:r>
            <a:r>
              <a:rPr lang="en-US" b="1" dirty="0" smtClean="0"/>
              <a:t>(Web of Science, Scopus)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Электронные архивы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Институциональные </a:t>
            </a:r>
            <a:r>
              <a:rPr lang="ru-RU" dirty="0" err="1"/>
              <a:t>репозитории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Персональные сайты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CRIS-</a:t>
            </a:r>
            <a:r>
              <a:rPr lang="ru-RU" dirty="0" smtClean="0"/>
              <a:t>системы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Научные социальные сети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Сообщества в социальных сетях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2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5" y="453955"/>
            <a:ext cx="1124902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16" y="480960"/>
            <a:ext cx="10633884" cy="62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Scopus: </a:t>
            </a:r>
            <a:r>
              <a:rPr lang="ru-RU" dirty="0" smtClean="0"/>
              <a:t>пример сведений о публикации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38" y="1195754"/>
            <a:ext cx="7224764" cy="5635069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215851" y="1321520"/>
            <a:ext cx="904351" cy="301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52258" y="5262149"/>
            <a:ext cx="1822055" cy="395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52078" y="2841577"/>
            <a:ext cx="1701892" cy="3136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647078" y="3465168"/>
            <a:ext cx="1822055" cy="395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illars"/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321"/>
            <a:ext cx="12192000" cy="687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40" y="860364"/>
            <a:ext cx="6231952" cy="1039905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Жизненный цикл исследований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9416" y="3418839"/>
            <a:ext cx="8541151" cy="1223469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Закон Янга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Все </a:t>
            </a:r>
            <a:r>
              <a:rPr lang="ru-RU" dirty="0">
                <a:solidFill>
                  <a:schemeClr val="bg1"/>
                </a:solidFill>
              </a:rPr>
              <a:t>великие открытия делаются по ошибке.</a:t>
            </a:r>
          </a:p>
        </p:txBody>
      </p:sp>
    </p:spTree>
    <p:extLst>
      <p:ext uri="{BB962C8B-B14F-4D97-AF65-F5344CB8AC3E}">
        <p14:creationId xmlns:p14="http://schemas.microsoft.com/office/powerpoint/2010/main" val="394020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Каналы продвижения </a:t>
            </a:r>
            <a:r>
              <a:rPr lang="ru-RU" dirty="0" smtClean="0"/>
              <a:t>научных результатов </a:t>
            </a:r>
            <a:r>
              <a:rPr lang="en-US" dirty="0" smtClean="0"/>
              <a:t>XXI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187" y="1592826"/>
            <a:ext cx="10845336" cy="47362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Библиографические базы данных 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Электронные архивы (</a:t>
            </a:r>
            <a:r>
              <a:rPr lang="en-US" b="1" dirty="0"/>
              <a:t>A</a:t>
            </a:r>
            <a:r>
              <a:rPr lang="en-US" b="1" dirty="0" smtClean="0"/>
              <a:t>rxiv.org, </a:t>
            </a:r>
            <a:r>
              <a:rPr lang="en-US" b="1" dirty="0" err="1" smtClean="0"/>
              <a:t>CyberLeninka</a:t>
            </a:r>
            <a:r>
              <a:rPr lang="en-US" b="1" dirty="0" smtClean="0"/>
              <a:t>, </a:t>
            </a:r>
            <a:r>
              <a:rPr lang="en-US" b="1" dirty="0" err="1" smtClean="0"/>
              <a:t>MathNet</a:t>
            </a:r>
            <a:r>
              <a:rPr lang="en-US" b="1" dirty="0" smtClean="0"/>
              <a:t>, PubMed)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Институциональные </a:t>
            </a:r>
            <a:r>
              <a:rPr lang="ru-RU" dirty="0" err="1"/>
              <a:t>репозитории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Персональные сайты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CRIS-</a:t>
            </a:r>
            <a:r>
              <a:rPr lang="ru-RU" dirty="0" smtClean="0"/>
              <a:t>системы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Научные социальные сети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Сообщества в социальных сетях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88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478" y="3828891"/>
            <a:ext cx="4395019" cy="2868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6" y="86179"/>
            <a:ext cx="10205484" cy="1039905"/>
          </a:xfrm>
        </p:spPr>
        <p:txBody>
          <a:bodyPr/>
          <a:lstStyle/>
          <a:p>
            <a:r>
              <a:rPr lang="ru-RU" dirty="0"/>
              <a:t>Электронные архивы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0" y="960436"/>
            <a:ext cx="4385185" cy="2747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478" y="931891"/>
            <a:ext cx="4395019" cy="2775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20" y="3867063"/>
            <a:ext cx="4385185" cy="29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Каналы продвижения </a:t>
            </a:r>
            <a:r>
              <a:rPr lang="ru-RU" dirty="0" smtClean="0"/>
              <a:t>научных результатов </a:t>
            </a:r>
            <a:r>
              <a:rPr lang="en-US" dirty="0" smtClean="0"/>
              <a:t>XXI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187" y="1592826"/>
            <a:ext cx="10088252" cy="47362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Библиографические базы данных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Электронные архивы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Институциональные </a:t>
            </a:r>
            <a:r>
              <a:rPr lang="ru-RU" b="1" dirty="0" err="1"/>
              <a:t>репозитории</a:t>
            </a:r>
            <a:r>
              <a:rPr lang="ru-RU" b="1" dirty="0"/>
              <a:t> (</a:t>
            </a:r>
            <a:r>
              <a:rPr lang="en-US" b="1" dirty="0" err="1"/>
              <a:t>DSpace</a:t>
            </a:r>
            <a:r>
              <a:rPr lang="en-US" b="1" dirty="0"/>
              <a:t>, </a:t>
            </a:r>
            <a:r>
              <a:rPr lang="en-US" b="1" dirty="0" err="1"/>
              <a:t>ePrints</a:t>
            </a:r>
            <a:r>
              <a:rPr lang="ru-RU" b="1" dirty="0"/>
              <a:t>)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Персональные сайты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CRIS-</a:t>
            </a:r>
            <a:r>
              <a:rPr lang="ru-RU" dirty="0" smtClean="0"/>
              <a:t>системы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Научные социальные сети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Сообщества в социальных сетях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69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6" y="331984"/>
            <a:ext cx="10905764" cy="103990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Институциональны</a:t>
            </a:r>
            <a:r>
              <a:rPr lang="ru-RU" sz="3200" dirty="0"/>
              <a:t>е</a:t>
            </a:r>
            <a:r>
              <a:rPr lang="ru-RU" sz="3200" dirty="0" smtClean="0"/>
              <a:t> </a:t>
            </a:r>
            <a:r>
              <a:rPr lang="ru-RU" sz="3200" dirty="0" err="1" smtClean="0"/>
              <a:t>репозитории</a:t>
            </a:r>
            <a:r>
              <a:rPr lang="ru-RU" sz="3200" dirty="0" smtClean="0"/>
              <a:t>: полные тексты в открытом доступе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051" y="1230523"/>
            <a:ext cx="5425703" cy="5476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349" y="1230523"/>
            <a:ext cx="5576835" cy="5519637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4109776" y="2562330"/>
            <a:ext cx="1989573" cy="32154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7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Каналы продвижения </a:t>
            </a:r>
            <a:r>
              <a:rPr lang="ru-RU" dirty="0" smtClean="0"/>
              <a:t>научных результатов </a:t>
            </a:r>
            <a:r>
              <a:rPr lang="en-US" dirty="0" smtClean="0"/>
              <a:t>XXI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187" y="1592826"/>
            <a:ext cx="10088252" cy="47362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Библиографические базы данных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Электронные архивы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Институциональные </a:t>
            </a:r>
            <a:r>
              <a:rPr lang="ru-RU" dirty="0" err="1" smtClean="0"/>
              <a:t>репозитории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Персональные сайты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CRIS-</a:t>
            </a:r>
            <a:r>
              <a:rPr lang="ru-RU" dirty="0" smtClean="0"/>
              <a:t>системы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Научные социальные сети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Сообщества в социальных сетях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 Management System</a:t>
            </a:r>
            <a:r>
              <a:rPr lang="ru-RU" dirty="0" smtClean="0"/>
              <a:t> – инструмент создания персональных сайтов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4658" y="1592826"/>
            <a:ext cx="5447071" cy="47362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Система управления </a:t>
            </a:r>
            <a:r>
              <a:rPr lang="ru-RU" dirty="0" smtClean="0"/>
              <a:t>контентом — </a:t>
            </a:r>
            <a:r>
              <a:rPr lang="ru-RU" dirty="0"/>
              <a:t>программа, </a:t>
            </a:r>
            <a:r>
              <a:rPr lang="ru-RU" dirty="0" smtClean="0"/>
              <a:t> предоставляющая </a:t>
            </a:r>
            <a:r>
              <a:rPr lang="ru-RU" dirty="0"/>
              <a:t>инструменты для добавления, редактирования, удаления информации на сайте.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Типовые модули:</a:t>
            </a:r>
          </a:p>
          <a:p>
            <a:r>
              <a:rPr lang="ru-RU" dirty="0" smtClean="0"/>
              <a:t>динамическое </a:t>
            </a:r>
            <a:r>
              <a:rPr lang="ru-RU" dirty="0"/>
              <a:t>меню,</a:t>
            </a:r>
          </a:p>
          <a:p>
            <a:r>
              <a:rPr lang="ru-RU" dirty="0" smtClean="0"/>
              <a:t>блог</a:t>
            </a:r>
            <a:r>
              <a:rPr lang="ru-RU" dirty="0"/>
              <a:t>,</a:t>
            </a:r>
          </a:p>
          <a:p>
            <a:r>
              <a:rPr lang="ru-RU" dirty="0" smtClean="0"/>
              <a:t>новости</a:t>
            </a:r>
            <a:r>
              <a:rPr lang="ru-RU" dirty="0"/>
              <a:t>,</a:t>
            </a:r>
          </a:p>
          <a:p>
            <a:r>
              <a:rPr lang="ru-RU" dirty="0" smtClean="0"/>
              <a:t>опросы</a:t>
            </a:r>
            <a:r>
              <a:rPr lang="ru-RU" dirty="0"/>
              <a:t>,</a:t>
            </a:r>
          </a:p>
          <a:p>
            <a:r>
              <a:rPr lang="ru-RU" dirty="0" smtClean="0"/>
              <a:t>поиск </a:t>
            </a:r>
            <a:r>
              <a:rPr lang="ru-RU" dirty="0"/>
              <a:t>по сайту,</a:t>
            </a:r>
          </a:p>
          <a:p>
            <a:r>
              <a:rPr lang="ru-RU" dirty="0" smtClean="0"/>
              <a:t>статистика </a:t>
            </a:r>
            <a:r>
              <a:rPr lang="ru-RU" dirty="0"/>
              <a:t>посещений,</a:t>
            </a:r>
          </a:p>
          <a:p>
            <a:r>
              <a:rPr lang="ru-RU" dirty="0" smtClean="0"/>
              <a:t>гостевая книга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0" y="1471333"/>
            <a:ext cx="54959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Каналы продвижения </a:t>
            </a:r>
            <a:r>
              <a:rPr lang="ru-RU" dirty="0" smtClean="0"/>
              <a:t>научных результатов </a:t>
            </a:r>
            <a:r>
              <a:rPr lang="en-US" dirty="0" smtClean="0"/>
              <a:t>XXI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187" y="1592826"/>
            <a:ext cx="10088252" cy="47362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Библиографические базы данных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Электронные архивы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Институциональные </a:t>
            </a:r>
            <a:r>
              <a:rPr lang="ru-RU" dirty="0" err="1" smtClean="0"/>
              <a:t>репозитории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Персональные сайты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CRIS-</a:t>
            </a:r>
            <a:r>
              <a:rPr lang="ru-RU" b="1" dirty="0" smtClean="0"/>
              <a:t>системы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Научные социальные сети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Сообщества в социальных сетях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6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Цифровые тени и цифровые двойники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55" y="1592262"/>
            <a:ext cx="8983535" cy="5040687"/>
          </a:xfrm>
        </p:spPr>
      </p:pic>
    </p:spTree>
    <p:extLst>
      <p:ext uri="{BB962C8B-B14F-4D97-AF65-F5344CB8AC3E}">
        <p14:creationId xmlns:p14="http://schemas.microsoft.com/office/powerpoint/2010/main" val="153777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6" y="331984"/>
            <a:ext cx="10421390" cy="1039905"/>
          </a:xfrm>
        </p:spPr>
        <p:txBody>
          <a:bodyPr>
            <a:normAutofit fontScale="90000"/>
          </a:bodyPr>
          <a:lstStyle/>
          <a:p>
            <a:r>
              <a:rPr lang="ru-RU" dirty="0"/>
              <a:t>Лекция Алексея </a:t>
            </a:r>
            <a:r>
              <a:rPr lang="ru-RU" dirty="0" err="1"/>
              <a:t>Боровкова</a:t>
            </a:r>
            <a:r>
              <a:rPr lang="ru-RU" dirty="0"/>
              <a:t> "Новые парадигмы проектирования. Фабрики будущего, цифровые </a:t>
            </a:r>
            <a:r>
              <a:rPr lang="ru-RU" dirty="0" smtClean="0"/>
              <a:t>двойники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3552" y="5692877"/>
            <a:ext cx="8700247" cy="6362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youtu.be/vCpmqyrho0E?t=1559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007" y="1420049"/>
            <a:ext cx="8197337" cy="42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Research Information Systems (CRIS)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436" y="1592826"/>
            <a:ext cx="10126883" cy="5031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Current Research Information Systems (CRIS</a:t>
            </a:r>
            <a:r>
              <a:rPr lang="en-US" dirty="0" smtClean="0"/>
              <a:t>)</a:t>
            </a:r>
            <a:r>
              <a:rPr lang="ru-RU" dirty="0" smtClean="0"/>
              <a:t> – информационная система для хранения и управления данными об исследованиях, выполняемых в организации(-</a:t>
            </a:r>
            <a:r>
              <a:rPr lang="ru-RU" dirty="0" err="1" smtClean="0"/>
              <a:t>ях</a:t>
            </a:r>
            <a:r>
              <a:rPr lang="ru-RU" dirty="0" smtClean="0"/>
              <a:t>).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ru-RU" dirty="0" smtClean="0"/>
              <a:t>Упрощает доступ к данным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внутри организации и извне</a:t>
            </a:r>
          </a:p>
          <a:p>
            <a:r>
              <a:rPr lang="ru-RU" dirty="0" smtClean="0"/>
              <a:t>Улучшает управляемость процессов</a:t>
            </a:r>
            <a:endParaRPr lang="en-US" dirty="0" smtClean="0"/>
          </a:p>
          <a:p>
            <a:r>
              <a:rPr lang="ru-RU" dirty="0" smtClean="0"/>
              <a:t>Снижает потребность </a:t>
            </a:r>
            <a:r>
              <a:rPr lang="ru-RU" dirty="0"/>
              <a:t>в ручном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вводе информации</a:t>
            </a:r>
          </a:p>
          <a:p>
            <a:r>
              <a:rPr lang="ru-RU" dirty="0" smtClean="0"/>
              <a:t>Предоставляет инструменты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для стратегического анализа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32800"/>
              </p:ext>
            </p:extLst>
          </p:nvPr>
        </p:nvGraphicFramePr>
        <p:xfrm>
          <a:off x="6573520" y="2570480"/>
          <a:ext cx="550672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05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Фундаментальные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533" y="1362057"/>
            <a:ext cx="9056667" cy="54959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/>
              <a:t>Фундаментальные научные </a:t>
            </a:r>
            <a:r>
              <a:rPr lang="ru-RU" b="1" i="1" dirty="0" smtClean="0"/>
              <a:t>исследования*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экспериментальная или теоретическая деятельность, преимущественно направленная 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получение новых </a:t>
            </a:r>
            <a:r>
              <a:rPr lang="ru-RU" b="1" dirty="0"/>
              <a:t>знаний </a:t>
            </a:r>
            <a:r>
              <a:rPr lang="ru-RU" dirty="0"/>
              <a:t>об основных закономерностях строения, функционирования и развития природы, общества, человека, в том числе разработку и проверку новых гипотез и теорий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i="1" dirty="0" smtClean="0"/>
              <a:t>*ФЗ «О научной, научно-технической и инновационной деятельности»</a:t>
            </a:r>
          </a:p>
          <a:p>
            <a:pPr marL="0" indent="0">
              <a:buNone/>
            </a:pPr>
            <a:endParaRPr lang="ru-RU" sz="2000" i="1" dirty="0"/>
          </a:p>
          <a:p>
            <a:pPr marL="0" indent="0">
              <a:buNone/>
            </a:pPr>
            <a:r>
              <a:rPr lang="ru-RU" sz="2400" dirty="0" smtClean="0"/>
              <a:t>Признаки фундаментальности:</a:t>
            </a:r>
            <a:endParaRPr lang="ru-RU" sz="2400" dirty="0"/>
          </a:p>
          <a:p>
            <a:r>
              <a:rPr lang="ru-RU" sz="2400" dirty="0" smtClean="0"/>
              <a:t>концептуальная универсальность,</a:t>
            </a:r>
          </a:p>
          <a:p>
            <a:r>
              <a:rPr lang="ru-RU" sz="2400" dirty="0" smtClean="0"/>
              <a:t>пространственно-временная </a:t>
            </a:r>
            <a:r>
              <a:rPr lang="ru-RU" sz="2400" dirty="0"/>
              <a:t>общность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Результат ФНИ: публикации (монографии, статьи, отчеты)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633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Research Information Systems (CRIS)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457" y="1371890"/>
            <a:ext cx="9367251" cy="51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Research Information Systems (CRIS)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568" y="1371889"/>
            <a:ext cx="9002380" cy="53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CRIS</a:t>
            </a:r>
            <a:r>
              <a:rPr lang="ru-RU" dirty="0" smtClean="0"/>
              <a:t>: модель хранения информации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05" y="1314401"/>
            <a:ext cx="8908295" cy="5543599"/>
          </a:xfrm>
        </p:spPr>
      </p:pic>
    </p:spTree>
    <p:extLst>
      <p:ext uri="{BB962C8B-B14F-4D97-AF65-F5344CB8AC3E}">
        <p14:creationId xmlns:p14="http://schemas.microsoft.com/office/powerpoint/2010/main" val="34682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CRIS</a:t>
            </a:r>
            <a:r>
              <a:rPr lang="ru-RU" dirty="0" smtClean="0"/>
              <a:t>: визуализация сведений об ученых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695" y="1384135"/>
            <a:ext cx="7355592" cy="535803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252488" y="-18008"/>
            <a:ext cx="5391381" cy="121020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2488" y="2430683"/>
            <a:ext cx="5808069" cy="4311485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20151" y="2430683"/>
            <a:ext cx="4771849" cy="1689904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20151" y="4240192"/>
            <a:ext cx="4771849" cy="123782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20150" y="5571283"/>
            <a:ext cx="4771849" cy="1251911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CRIS</a:t>
            </a:r>
            <a:r>
              <a:rPr lang="ru-RU" dirty="0"/>
              <a:t>: </a:t>
            </a:r>
            <a:r>
              <a:rPr lang="ru-RU" dirty="0" smtClean="0"/>
              <a:t>анализ </a:t>
            </a:r>
            <a:r>
              <a:rPr lang="ru-RU" dirty="0" err="1" smtClean="0"/>
              <a:t>коллабораций</a:t>
            </a:r>
            <a:endParaRPr lang="ru-RU" dirty="0"/>
          </a:p>
        </p:txBody>
      </p:sp>
      <p:pic>
        <p:nvPicPr>
          <p:cNvPr id="10242" name="Picture 2" descr="http://www.elsevier.com/__data/assets/image/0010/210160/pure_networ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63" y="1825624"/>
            <a:ext cx="8790570" cy="503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CRIS </a:t>
            </a:r>
            <a:r>
              <a:rPr lang="ru-RU" dirty="0" smtClean="0"/>
              <a:t>ИНГГ СО РАН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90" y="1108254"/>
            <a:ext cx="9511326" cy="570539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827299" y="2973294"/>
            <a:ext cx="1352060" cy="1367594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8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Каналы продвижения </a:t>
            </a:r>
            <a:r>
              <a:rPr lang="ru-RU" dirty="0" smtClean="0"/>
              <a:t>научных результатов </a:t>
            </a:r>
            <a:r>
              <a:rPr lang="en-US" dirty="0" smtClean="0"/>
              <a:t>XXI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187" y="1592826"/>
            <a:ext cx="10088252" cy="47362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Библиографические базы данных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Электронные архивы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Институциональные </a:t>
            </a:r>
            <a:r>
              <a:rPr lang="ru-RU" dirty="0" err="1" smtClean="0"/>
              <a:t>репозитории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Персональные сайты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CRIS-</a:t>
            </a:r>
            <a:r>
              <a:rPr lang="ru-RU" dirty="0" smtClean="0"/>
              <a:t>системы</a:t>
            </a:r>
            <a:r>
              <a:rPr lang="ru-RU" b="1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Научные социальные сети (</a:t>
            </a:r>
            <a:r>
              <a:rPr lang="en-US" b="1" dirty="0" err="1" smtClean="0"/>
              <a:t>ResearchGate</a:t>
            </a:r>
            <a:r>
              <a:rPr lang="en-US" b="1" dirty="0" smtClean="0"/>
              <a:t>, </a:t>
            </a:r>
            <a:r>
              <a:rPr lang="en-US" b="1" dirty="0" err="1" smtClean="0"/>
              <a:t>Mendeley</a:t>
            </a:r>
            <a:r>
              <a:rPr lang="en-US" b="1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Сообщества в социальных сетях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Научная социальная сеть: </a:t>
            </a:r>
            <a:r>
              <a:rPr lang="en-US" dirty="0" smtClean="0"/>
              <a:t>Research Gate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3552" y="1592826"/>
            <a:ext cx="8700247" cy="49947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/>
              <a:t>ResearchGate</a:t>
            </a:r>
            <a:r>
              <a:rPr lang="en-US" dirty="0" smtClean="0"/>
              <a:t> – </a:t>
            </a:r>
            <a:r>
              <a:rPr lang="ru-RU" dirty="0" smtClean="0"/>
              <a:t>социальная сеть для ученых и исследователей, которая позволяет:</a:t>
            </a:r>
          </a:p>
          <a:p>
            <a:r>
              <a:rPr lang="ru-RU" dirty="0" smtClean="0"/>
              <a:t>обмениваться публикациями,</a:t>
            </a:r>
          </a:p>
          <a:p>
            <a:r>
              <a:rPr lang="ru-RU" dirty="0" smtClean="0"/>
              <a:t>задавать вопросы и отвечать на них,</a:t>
            </a:r>
          </a:p>
          <a:p>
            <a:r>
              <a:rPr lang="ru-RU" dirty="0" smtClean="0"/>
              <a:t>Создавать </a:t>
            </a:r>
            <a:r>
              <a:rPr lang="ru-RU" dirty="0" err="1" smtClean="0"/>
              <a:t>коллаборации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Сочетает в себе функции </a:t>
            </a:r>
            <a:r>
              <a:rPr lang="en-US" dirty="0" smtClean="0"/>
              <a:t>Facebook, Twitter </a:t>
            </a:r>
            <a:r>
              <a:rPr lang="ru-RU" dirty="0" smtClean="0"/>
              <a:t>и </a:t>
            </a:r>
            <a:r>
              <a:rPr lang="en-US" dirty="0" err="1" smtClean="0"/>
              <a:t>LinedIn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Это крупнейшая академическая сеть по числу активных пользователей.</a:t>
            </a:r>
            <a:endParaRPr lang="en-US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Конкуренты: </a:t>
            </a:r>
            <a:r>
              <a:rPr lang="en-US" dirty="0" smtClean="0"/>
              <a:t>Academia.edu, Google Scholar, </a:t>
            </a:r>
            <a:r>
              <a:rPr lang="en-US" dirty="0" err="1" smtClean="0"/>
              <a:t>Mendeley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8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ReseachGate</a:t>
            </a:r>
            <a:r>
              <a:rPr lang="en-US" dirty="0" smtClean="0"/>
              <a:t>: </a:t>
            </a:r>
            <a:r>
              <a:rPr lang="ru-RU" dirty="0" smtClean="0"/>
              <a:t>публикации, опыт, соавторы…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6" y="1461635"/>
            <a:ext cx="7250134" cy="5123428"/>
          </a:xfrm>
        </p:spPr>
      </p:pic>
    </p:spTree>
    <p:extLst>
      <p:ext uri="{BB962C8B-B14F-4D97-AF65-F5344CB8AC3E}">
        <p14:creationId xmlns:p14="http://schemas.microsoft.com/office/powerpoint/2010/main" val="366434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ReseachGate</a:t>
            </a:r>
            <a:r>
              <a:rPr lang="ru-RU" dirty="0" smtClean="0"/>
              <a:t>: насколько интересны мои исследования?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5" y="1371888"/>
            <a:ext cx="7851066" cy="5460651"/>
          </a:xfrm>
        </p:spPr>
      </p:pic>
    </p:spTree>
    <p:extLst>
      <p:ext uri="{BB962C8B-B14F-4D97-AF65-F5344CB8AC3E}">
        <p14:creationId xmlns:p14="http://schemas.microsoft.com/office/powerpoint/2010/main" val="33717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Прикладные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2016" y="1371889"/>
            <a:ext cx="9801958" cy="513944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3200" b="1" i="1" dirty="0" smtClean="0"/>
              <a:t>Прикладные научные исследования* </a:t>
            </a:r>
            <a:r>
              <a:rPr lang="ru-RU" sz="3200" dirty="0" smtClean="0"/>
              <a:t>- деятельность, направленная на </a:t>
            </a:r>
            <a:r>
              <a:rPr lang="ru-RU" sz="3200" b="1" dirty="0" smtClean="0"/>
              <a:t>применение новых знаний</a:t>
            </a:r>
            <a:r>
              <a:rPr lang="ru-RU" sz="3200" dirty="0" smtClean="0"/>
              <a:t>, </a:t>
            </a:r>
            <a:br>
              <a:rPr lang="ru-RU" sz="3200" dirty="0" smtClean="0"/>
            </a:br>
            <a:r>
              <a:rPr lang="ru-RU" sz="3200" dirty="0" smtClean="0"/>
              <a:t>необходимых для достижения практических целей и </a:t>
            </a:r>
            <a:br>
              <a:rPr lang="ru-RU" sz="3200" dirty="0" smtClean="0"/>
            </a:br>
            <a:r>
              <a:rPr lang="ru-RU" sz="3200" b="1" dirty="0" smtClean="0"/>
              <a:t>решения конкретных задач </a:t>
            </a:r>
            <a:r>
              <a:rPr lang="ru-RU" sz="3200" dirty="0" smtClean="0"/>
              <a:t>(при создании новых технологий и товаров, выполнении работ, оказании услуг).</a:t>
            </a:r>
            <a:br>
              <a:rPr lang="ru-RU" sz="3200" dirty="0" smtClean="0"/>
            </a:br>
            <a:r>
              <a:rPr lang="ru-RU" sz="2000" i="1" dirty="0"/>
              <a:t>*ФЗ «О научной, научно-технической и инновационной деятельности</a:t>
            </a:r>
            <a:r>
              <a:rPr lang="ru-RU" sz="2000" i="1" dirty="0" smtClean="0"/>
              <a:t>»</a:t>
            </a:r>
          </a:p>
          <a:p>
            <a:pPr marL="0" lvl="0" indent="0">
              <a:buNone/>
            </a:pPr>
            <a:endParaRPr lang="ru-RU" sz="2000" i="1" dirty="0"/>
          </a:p>
          <a:p>
            <a:pPr marL="0" lvl="0" indent="0">
              <a:buNone/>
            </a:pPr>
            <a:r>
              <a:rPr lang="ru-RU" sz="3000" dirty="0" smtClean="0"/>
              <a:t>Применяет </a:t>
            </a:r>
            <a:r>
              <a:rPr lang="ru-RU" sz="3000" dirty="0"/>
              <a:t>существующие научные знания, </a:t>
            </a:r>
            <a:r>
              <a:rPr lang="ru-RU" sz="3000" dirty="0" smtClean="0"/>
              <a:t>чтобы </a:t>
            </a:r>
            <a:br>
              <a:rPr lang="ru-RU" sz="3000" dirty="0" smtClean="0"/>
            </a:br>
            <a:r>
              <a:rPr lang="ru-RU" sz="3000" dirty="0" smtClean="0"/>
              <a:t>разработать </a:t>
            </a:r>
            <a:r>
              <a:rPr lang="ru-RU" sz="3000" dirty="0"/>
              <a:t>более практические, прикладные системы, 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такие </a:t>
            </a:r>
            <a:r>
              <a:rPr lang="ru-RU" sz="3000" dirty="0"/>
              <a:t>как технология или </a:t>
            </a:r>
            <a:r>
              <a:rPr lang="ru-RU" sz="3000" dirty="0" smtClean="0"/>
              <a:t>изобретение.</a:t>
            </a:r>
            <a:endParaRPr lang="ru-RU" sz="3000" dirty="0"/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000" dirty="0" smtClean="0"/>
              <a:t>Результат: интеллектуальная собственность </a:t>
            </a:r>
            <a:br>
              <a:rPr lang="ru-RU" sz="3000" dirty="0" smtClean="0"/>
            </a:br>
            <a:r>
              <a:rPr lang="ru-RU" sz="3000" dirty="0" smtClean="0"/>
              <a:t>(патент, свидетельство о регистрации РИД)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3340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ResearchGate</a:t>
            </a:r>
            <a:r>
              <a:rPr lang="en-US" dirty="0" smtClean="0"/>
              <a:t>:</a:t>
            </a:r>
            <a:r>
              <a:rPr lang="ru-RU" dirty="0" smtClean="0"/>
              <a:t> обсуждения без границ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8348" y="1491779"/>
            <a:ext cx="4121533" cy="51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Mendeley</a:t>
            </a:r>
            <a:r>
              <a:rPr lang="en-US" dirty="0" smtClean="0"/>
              <a:t> – </a:t>
            </a:r>
            <a:r>
              <a:rPr lang="ru-RU" dirty="0" smtClean="0"/>
              <a:t>менеджер публикаций и ссылок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1" y="1023288"/>
            <a:ext cx="7960793" cy="54856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32" y="2132019"/>
            <a:ext cx="6745333" cy="46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2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Mendeley</a:t>
            </a:r>
            <a:r>
              <a:rPr lang="en-US" dirty="0" smtClean="0"/>
              <a:t>: </a:t>
            </a:r>
            <a:r>
              <a:rPr lang="ru-RU" dirty="0" smtClean="0"/>
              <a:t>социальная сеть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6" y="1218636"/>
            <a:ext cx="5542909" cy="5492621"/>
          </a:xfrm>
        </p:spPr>
      </p:pic>
    </p:spTree>
    <p:extLst>
      <p:ext uri="{BB962C8B-B14F-4D97-AF65-F5344CB8AC3E}">
        <p14:creationId xmlns:p14="http://schemas.microsoft.com/office/powerpoint/2010/main" val="15434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Каналы продвижения </a:t>
            </a:r>
            <a:r>
              <a:rPr lang="ru-RU" dirty="0" smtClean="0"/>
              <a:t>научных результатов </a:t>
            </a:r>
            <a:r>
              <a:rPr lang="en-US" dirty="0" smtClean="0"/>
              <a:t>XXI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187" y="1592826"/>
            <a:ext cx="10088252" cy="47362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Библиографические базы данных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Электронные архивы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Институциональные </a:t>
            </a:r>
            <a:r>
              <a:rPr lang="ru-RU" dirty="0" err="1" smtClean="0"/>
              <a:t>репозитории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Персональные сайты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CRIS-</a:t>
            </a:r>
            <a:r>
              <a:rPr lang="ru-RU" dirty="0" smtClean="0"/>
              <a:t>системы</a:t>
            </a:r>
            <a:r>
              <a:rPr lang="ru-RU" b="1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Научные социальные сети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Сообщества в социальных сетях</a:t>
            </a:r>
            <a:r>
              <a:rPr lang="en-US" b="1" dirty="0" smtClean="0"/>
              <a:t> (Facebook, Twitter)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892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3886311"/>
            <a:ext cx="5122606" cy="3757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416" y="331984"/>
            <a:ext cx="10205484" cy="1039905"/>
          </a:xfrm>
        </p:spPr>
        <p:txBody>
          <a:bodyPr>
            <a:normAutofit/>
          </a:bodyPr>
          <a:lstStyle/>
          <a:p>
            <a:r>
              <a:rPr lang="ru-RU" dirty="0" smtClean="0"/>
              <a:t>Ученые в социальных сетях</a:t>
            </a:r>
            <a:r>
              <a:rPr lang="en-US" dirty="0" smtClean="0"/>
              <a:t>: Facebook, Twitter 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225" y="1212849"/>
            <a:ext cx="5459552" cy="4736257"/>
          </a:xfrm>
        </p:spPr>
        <p:txBody>
          <a:bodyPr/>
          <a:lstStyle/>
          <a:p>
            <a:r>
              <a:rPr lang="ru-RU" dirty="0" smtClean="0"/>
              <a:t>Оперативность оповещения</a:t>
            </a:r>
          </a:p>
          <a:p>
            <a:r>
              <a:rPr lang="ru-RU" dirty="0" smtClean="0"/>
              <a:t>Целевая аудитория</a:t>
            </a:r>
          </a:p>
          <a:p>
            <a:r>
              <a:rPr lang="ru-RU" dirty="0" smtClean="0"/>
              <a:t>Быстрое распространение </a:t>
            </a:r>
          </a:p>
          <a:p>
            <a:r>
              <a:rPr lang="ru-RU" dirty="0" smtClean="0"/>
              <a:t>Обратная связь</a:t>
            </a:r>
          </a:p>
          <a:p>
            <a:r>
              <a:rPr lang="ru-RU" dirty="0" smtClean="0"/>
              <a:t>Социальное влияние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0" y="3324225"/>
            <a:ext cx="4610100" cy="3533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747" y="0"/>
            <a:ext cx="3307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измерить социальное влияние?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10" y="1371888"/>
            <a:ext cx="8023225" cy="5436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10" y="1897626"/>
            <a:ext cx="3550367" cy="41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Plum </a:t>
            </a:r>
            <a:r>
              <a:rPr lang="ru-RU" dirty="0" smtClean="0"/>
              <a:t>отслеживает активность </a:t>
            </a:r>
            <a:br>
              <a:rPr lang="ru-RU" dirty="0" smtClean="0"/>
            </a:br>
            <a:r>
              <a:rPr lang="ru-RU" dirty="0" smtClean="0"/>
              <a:t>на всех перечисленных ниже платформах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016" y="1470343"/>
            <a:ext cx="8523300" cy="51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 идентификации и связывания</a:t>
            </a:r>
            <a:endParaRPr lang="ru-RU" dirty="0"/>
          </a:p>
        </p:txBody>
      </p:sp>
      <p:pic>
        <p:nvPicPr>
          <p:cNvPr id="4098" name="Picture 2" descr="http://www.elsevier.com/__data/assets/image/0020/151427/why-use-orci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201" y="1325394"/>
            <a:ext cx="6106798" cy="534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257" y="1857829"/>
            <a:ext cx="569694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Проблемы связывания данных: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Однофамильцы и тезки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Ошибки в написании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Разная транслитерация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Сокращения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8808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Системы идентификации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5996" y="1772238"/>
            <a:ext cx="10229222" cy="4736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ORCID </a:t>
            </a:r>
            <a:r>
              <a:rPr lang="ru-RU" dirty="0" smtClean="0"/>
              <a:t>– постоянный идентификатор, который позволяет отличить записи об одних исследователях от других.</a:t>
            </a:r>
          </a:p>
          <a:p>
            <a:pPr marL="0" indent="0">
              <a:buNone/>
            </a:pPr>
            <a:r>
              <a:rPr lang="ru-RU" dirty="0" smtClean="0"/>
              <a:t>Он используется при подаче заявок на гранты и публикации, обеспечивает автоматическое связывание ученого с его профессиональными активностями (выступления на конференциях, участие в проектах, информация о наградах и пр.) </a:t>
            </a:r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Аналоги: 	</a:t>
            </a:r>
          </a:p>
          <a:p>
            <a:r>
              <a:rPr lang="en-US" dirty="0" err="1" smtClean="0"/>
              <a:t>ResearcherID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Clarivate</a:t>
            </a:r>
            <a:r>
              <a:rPr lang="en-US" dirty="0" smtClean="0"/>
              <a:t> Analytics)</a:t>
            </a:r>
            <a:endParaRPr lang="ru-RU" dirty="0" smtClean="0"/>
          </a:p>
          <a:p>
            <a:r>
              <a:rPr lang="en-US" dirty="0" smtClean="0"/>
              <a:t>SPIN-</a:t>
            </a:r>
            <a:r>
              <a:rPr lang="ru-RU" dirty="0" smtClean="0"/>
              <a:t>код </a:t>
            </a:r>
            <a:r>
              <a:rPr lang="en-US" dirty="0" smtClean="0"/>
              <a:t>(</a:t>
            </a:r>
            <a:r>
              <a:rPr lang="ru-RU" dirty="0" smtClean="0"/>
              <a:t>РИНЦ)</a:t>
            </a:r>
            <a:endParaRPr lang="ru-RU" dirty="0"/>
          </a:p>
        </p:txBody>
      </p:sp>
      <p:sp>
        <p:nvSpPr>
          <p:cNvPr id="4" name="AutoShape 2" descr="data:image/jpeg;base64,/9j/4AAQSkZJRgABAQAAAQABAAD/2wCEAAkGBxQSEA8SERAUFRIUFxYXEhQXDxgWExQUFhUWFxUaFBkYHSghGRslHBQUIzchJykrLy4uFx8zODMsNygtLisBCgoKDgwOFxAQGTcdIB0sNzc0LDAtNzQuNzcsLCwrLDcrMSwsKzMrKywsLSssLTcwKywsLDcrKywsKywrKysrK//AABEIAIUA8QMBIgACEQEDEQH/xAAbAAEAAwEBAQEAAAAAAAAAAAAAAQQFBgMCB//EADsQAAIBAgQEBAMFBQkBAAAAAAABAgMRBBIhMQUGE0EiUWFxMoGRNFKhscEzQoOywhUjJENTc5Ki0RT/xAAZAQEAAwEBAAAAAAAAAAAAAAAAAQMEAgX/xAAiEQEAAgEDAwUAAAAAAAAAAAAAAQIDESExBEFREhMURHL/2gAMAwEAAhEDEQA/AP3EAAAAAAAAAAAAAAAAAAAAAAAAAAAAAAAAAAAAAAAAAAAAAAAAAAAAAAAAAgCQUOJ8SjRScrtvZLcs4aupxUo7PVFcZazaa67wPYAFgAAAAAAAAAAAAAAAAAAAAAB5V8RGCvOSivV2IxeIVOEpy2irnKYTD1MbUlOpJqC8tl6IDblzDQT+O/tFljCcVpVdITV/J6P8TypcCoJfs7+rbuZ3E+W42z0bqS1y30ft3QHR3KWM4pSpNRqSs3qtG/yM7lrijqJ05vxxWnm16+xR5pjfE0U+6X8wG1Dj1Bv9qvmmkaNOopJOLTXmndGXX4BRlF+DK7bpszOVK8lUqUr3itV6NOwHU3KuLx9Ol8c0vS+v0KfH+J9GnpbPLSPou7M3hXAuqurXbebVRvq16gaK5joX+J/8WXsLjqdT4JxfpfX6FZ8DoWt019Xc8KHAY060alOTSW8Xr9GB68ahRcY9bRX0av8AoW6EoRppx0gldexkc2/BD3/QvL7J/D/pMEZNM2SIjiOUd3z/AG7Q/wBT/qz6jxyg/wDM/BmPy5gIVYzc43s1bX0NafAqLXwW9myvFl6rLSLxpujdfo14zV4yTXoz1OSxuCnhZKpTk3C6+XpI6Ph+KVWnGa7/AJ9zRg6ib2nHeNLQmJWgAa0gAAAAAAAIJAAAAAAAMLm6TVCKWzkk/az/AFLHLcEsNTt3u3731LHFcH1aU4d2tPfsYPLvFOk3Rq+HXwt9n3TA6sWPiM01o0/ZlHinFYUYu7Tl+7FPVv8A8AwsL4eINR2vL8Vd/iTzXJrEUmt7K3vm0PTljCynOVefe+X1b3a9D55n+00PZfzEjxxnHcRZxlBQv3yu/wArmry1w5U4OpmUpT8tkt7e5p4zCxqwcJrRrfuvVHN8JxDwteVGo/DJ6Py8mQI5ld8VRi9vD7ay1OsirbHP814FyjGrHeG/tvf5FvgvGI1YJSko1Fo03a/qgNcgjN6lWpxGmpxp505ydlFav5+QGZzb8EPf9C6vsn8P+kpc2/BD3/Qux+yfw/6TzPsZfy57yoco/BU91+R0Bz3KT8NT3X5G/Kolu19S7oZiMFU14VOMRToVb/dv9NjN5Sk8lRdk1b3a1PPjnE1NdKn4r6Sa29kavBcH0qUYv4nrL3KazGXq4tTisbyjuvgA9N0AAAAAAAAAAAAAAAAGbxLg1OtrJWl95b/PzNIAcrLluqtIVvD7tfkWcHyxBNOrJzfl2+fc6EAfEIKKSSSS2S2MrivB3Wq06inbL2tvrc2CACRmca4Qq6i75ZR2du3qaYArYGjKNNRm1JrS9t16mZjuWoTblB5JPy2v+huEgcquXK2zrLL7vY0OG8vQpSjNycprVa2SZtADN4xw51oxSlazue6w39z0765ct/lYtNkZin2aeq1vI5yPLcltVt8j6XLb/erNrysdFcXKPgYPCPTDPwHCKdLVK8vN6s0ELg1Y8dccaVjRMbJBFxc7Egi4uBIPnMTcCQRcXAkEXFwJBFyQAAAAAAAABBIYEAAASAAAAFDjNVxpScXZtxV/JOSTf0Z5VMLTpOM4ycWk9M2lTS9nff3L+Jy5ZZ7ZbeK+1vUz8OsOrzjJPLpeVRyUb9lmelwPBYyrFUpOakqql4cq8LyuSt5rSx508dVUYSlNSz0pztkSUZRV1a26LdGlh0pTi45Umm87cYp7pJvw/IYRUat4xV1TWRO+mWS1S+QFR8Qq04qUpKeak52ypJS0ta3bUmeOrQjKUoyay3UpRgssm0tFFu61PWVWPiaw8pRpqVO+ZfCviVm9UelOlh4RWqSqRslKpJ+F9lmbsB48ThUVOClVbfVhqoJOza0fbzPmOIqOpGEZKOadVNqCbtHVb9y1Uo4eK6UpJZmpWdSTlf8Ad1bufcY0Y1Ek11E5NLNreS177sCphsbVqZIZ1FpTcpZU75ZuKsnsWMFiJTwuebTk4zu0rJ2bWn0KuLpwzRp03TunLwupKMs0rt2aeu/wlnBTpQpdN1INRTU9drt3X4gZmHt/hlGlOFSWV9RvwtJXlrd3uuxao46tOTnCMnHO45bQyZU7NuTd7ljFVqGWjCVum9YSUtFk10kndEypYdWqtq0ndPqPJJ+dk7N+oFb+0akJS6radpZYOmskrXayTXt3PrC4ytpKaeSUXKUpRgow0urZXdr5Fjp4eDjLMvFdxvUbTvo8sW7d+xGGw+HcpRg03ZrL1HJJPfKm7L5AU4cRqKUlduPSnOLlTUdY2s4rfLr3PenVquVOn1UpOHUcnBeiy28tS3HhVL7rbs43c5N5Xurt7HpX4fTmoqUX4dFaTTt5Np6r0AysVOoquIlCpbJTg7ZU1J2b2eyNvDzzRi/NJ/VXPKWCg8/h+NKMtXrFaJHvTgkkktEkl7ID7AAAAAAABAAAAACQAAAAFPiqn0pZEnLTTKpaXV7J7uxiTwVSTqvJOSl0bOdrvLO8tFtp2OnIsBhYvBy6lScYNxUqUsunjUU729S3wuL6mIk6bhGUk43Vm7RSba7amlYWAwZ8OqOFfLOcW5yahdKM46aeav5nxLDyzuTp1VCcIxUYZfDlVnGV9vc6GwsBgVcLKMl04VFK0L3yzpyt96+zXmj5p4KScoTjVd6ma8XFU3d3Tb3VjobCwHOVaNWUo3hPw1U3FRjGmoqe995O1me//wAklTi8jeWs5yikryjme3nublhYDJlScqmGl0ssY9RtNLw3Wja82UqeCnFwk41Ek6qtC2ZZp3i7W2a/M6OwsBjYLBNTpPJLKoz+JpyTlLv+J88PozjVSjGSgs11NR8H+3Jau5t5RYAiQAAAAAAAAAAAAEXAAXFwAJBBIAAAAAAAAAAAAAAAAAAAAAAAAAAAAAAAAAAAAwAIAAEgAAAAAAAAAAAAAAAAAAAAAAAAAAAAAAA//9k="/>
          <p:cNvSpPr>
            <a:spLocks noChangeAspect="1" noChangeArrowheads="1"/>
          </p:cNvSpPr>
          <p:nvPr/>
        </p:nvSpPr>
        <p:spPr bwMode="auto">
          <a:xfrm>
            <a:off x="155575" y="-762000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xQSEA8SERAUFRIUFxYXEhQXDxgWExQUFhUWFxUaFBkYHSghGRslHBQUIzchJykrLy4uFx8zODMsNygtLisBCgoKDgwOFxAQGTcdIB0sNzc0LDAtNzQuNzcsLCwrLDcrMSwsKzMrKywsLSssLTcwKywsLDcrKywsKywrKysrK//AABEIAIUA8QMBIgACEQEDEQH/xAAbAAEAAwEBAQEAAAAAAAAAAAAAAQQFBgMCB//EADsQAAIBAgQEBAMFBQkBAAAAAAABAgMRBBIhMQUGE0EiUWFxMoGRNFKhscEzQoOywhUjJENTc5Ki0RT/xAAZAQEAAwEBAAAAAAAAAAAAAAAAAQMEAgX/xAAiEQEAAgEDAwUAAAAAAAAAAAAAAQIDESExBEFREhMURHL/2gAMAwEAAhEDEQA/AP3EAAAAAAAAAAAAAAAAAAAAAAAAAAAAAAAAAAAAAAAAAAAAAAAAAAAAAAAAAgCQUOJ8SjRScrtvZLcs4aupxUo7PVFcZazaa67wPYAFgAAAAAAAAAAAAAAAAAAAAAB5V8RGCvOSivV2IxeIVOEpy2irnKYTD1MbUlOpJqC8tl6IDblzDQT+O/tFljCcVpVdITV/J6P8TypcCoJfs7+rbuZ3E+W42z0bqS1y30ft3QHR3KWM4pSpNRqSs3qtG/yM7lrijqJ05vxxWnm16+xR5pjfE0U+6X8wG1Dj1Bv9qvmmkaNOopJOLTXmndGXX4BRlF+DK7bpszOVK8lUqUr3itV6NOwHU3KuLx9Ol8c0vS+v0KfH+J9GnpbPLSPou7M3hXAuqurXbebVRvq16gaK5joX+J/8WXsLjqdT4JxfpfX6FZ8DoWt019Xc8KHAY060alOTSW8Xr9GB68ahRcY9bRX0av8AoW6EoRppx0gldexkc2/BD3/QvL7J/D/pMEZNM2SIjiOUd3z/AG7Q/wBT/qz6jxyg/wDM/BmPy5gIVYzc43s1bX0NafAqLXwW9myvFl6rLSLxpujdfo14zV4yTXoz1OSxuCnhZKpTk3C6+XpI6Ph+KVWnGa7/AJ9zRg6ib2nHeNLQmJWgAa0gAAAAAAAIJAAAAAAAMLm6TVCKWzkk/az/AFLHLcEsNTt3u3731LHFcH1aU4d2tPfsYPLvFOk3Rq+HXwt9n3TA6sWPiM01o0/ZlHinFYUYu7Tl+7FPVv8A8AwsL4eINR2vL8Vd/iTzXJrEUmt7K3vm0PTljCynOVefe+X1b3a9D55n+00PZfzEjxxnHcRZxlBQv3yu/wArmry1w5U4OpmUpT8tkt7e5p4zCxqwcJrRrfuvVHN8JxDwteVGo/DJ6Py8mQI5ld8VRi9vD7ay1OsirbHP814FyjGrHeG/tvf5FvgvGI1YJSko1Fo03a/qgNcgjN6lWpxGmpxp505ydlFav5+QGZzb8EPf9C6vsn8P+kpc2/BD3/Qux+yfw/6TzPsZfy57yoco/BU91+R0Bz3KT8NT3X5G/Kolu19S7oZiMFU14VOMRToVb/dv9NjN5Sk8lRdk1b3a1PPjnE1NdKn4r6Sa29kavBcH0qUYv4nrL3KazGXq4tTisbyjuvgA9N0AAAAAAAAAAAAAAAAGbxLg1OtrJWl95b/PzNIAcrLluqtIVvD7tfkWcHyxBNOrJzfl2+fc6EAfEIKKSSSS2S2MrivB3Wq06inbL2tvrc2CACRmca4Qq6i75ZR2du3qaYArYGjKNNRm1JrS9t16mZjuWoTblB5JPy2v+huEgcquXK2zrLL7vY0OG8vQpSjNycprVa2SZtADN4xw51oxSlazue6w39z0765ct/lYtNkZin2aeq1vI5yPLcltVt8j6XLb/erNrysdFcXKPgYPCPTDPwHCKdLVK8vN6s0ELg1Y8dccaVjRMbJBFxc7Egi4uBIPnMTcCQRcXAkEXFwJBFyQAAAAAAAABBIYEAAASAAAAFDjNVxpScXZtxV/JOSTf0Z5VMLTpOM4ycWk9M2lTS9nff3L+Jy5ZZ7ZbeK+1vUz8OsOrzjJPLpeVRyUb9lmelwPBYyrFUpOakqql4cq8LyuSt5rSx508dVUYSlNSz0pztkSUZRV1a26LdGlh0pTi45Umm87cYp7pJvw/IYRUat4xV1TWRO+mWS1S+QFR8Qq04qUpKeak52ypJS0ta3bUmeOrQjKUoyay3UpRgssm0tFFu61PWVWPiaw8pRpqVO+ZfCviVm9UelOlh4RWqSqRslKpJ+F9lmbsB48ThUVOClVbfVhqoJOza0fbzPmOIqOpGEZKOadVNqCbtHVb9y1Uo4eK6UpJZmpWdSTlf8Ad1bufcY0Y1Ek11E5NLNreS177sCphsbVqZIZ1FpTcpZU75ZuKsnsWMFiJTwuebTk4zu0rJ2bWn0KuLpwzRp03TunLwupKMs0rt2aeu/wlnBTpQpdN1INRTU9drt3X4gZmHt/hlGlOFSWV9RvwtJXlrd3uuxao46tOTnCMnHO45bQyZU7NuTd7ljFVqGWjCVum9YSUtFk10kndEypYdWqtq0ndPqPJJ+dk7N+oFb+0akJS6radpZYOmskrXayTXt3PrC4ytpKaeSUXKUpRgow0urZXdr5Fjp4eDjLMvFdxvUbTvo8sW7d+xGGw+HcpRg03ZrL1HJJPfKm7L5AU4cRqKUlduPSnOLlTUdY2s4rfLr3PenVquVOn1UpOHUcnBeiy28tS3HhVL7rbs43c5N5Xurt7HpX4fTmoqUX4dFaTTt5Np6r0AysVOoquIlCpbJTg7ZU1J2b2eyNvDzzRi/NJ/VXPKWCg8/h+NKMtXrFaJHvTgkkktEkl7ID7AAAAAAABAAAAACQAAAAFPiqn0pZEnLTTKpaXV7J7uxiTwVSTqvJOSl0bOdrvLO8tFtp2OnIsBhYvBy6lScYNxUqUsunjUU729S3wuL6mIk6bhGUk43Vm7RSba7amlYWAwZ8OqOFfLOcW5yahdKM46aeav5nxLDyzuTp1VCcIxUYZfDlVnGV9vc6GwsBgVcLKMl04VFK0L3yzpyt96+zXmj5p4KScoTjVd6ma8XFU3d3Tb3VjobCwHOVaNWUo3hPw1U3FRjGmoqe995O1me//wAklTi8jeWs5yikryjme3nublhYDJlScqmGl0ssY9RtNLw3Wja82UqeCnFwk41Ek6qtC2ZZp3i7W2a/M6OwsBjYLBNTpPJLKoz+JpyTlLv+J88PozjVSjGSgs11NR8H+3Jau5t5RYAiQAAAAAAAAAAAAEXAAXFwAJBBIAAAAAAAAAAAAAAAAAAAAAAAAAAAAAAAAAAAAwAIAAEgAAAAAAAAAAAAAAAAAAAAAAAAAAAAAAA//9k="/>
          <p:cNvSpPr>
            <a:spLocks noChangeAspect="1" noChangeArrowheads="1"/>
          </p:cNvSpPr>
          <p:nvPr/>
        </p:nvSpPr>
        <p:spPr bwMode="auto">
          <a:xfrm>
            <a:off x="307975" y="-609600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http://s3.amazonaws.com/uploads.uservoice.com/logo/design_setting/115962/original/orcid_tagline.jpg?13470413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63" y="717098"/>
            <a:ext cx="1748605" cy="10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22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ORCID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35" y="1461634"/>
            <a:ext cx="7580742" cy="5358638"/>
          </a:xfrm>
        </p:spPr>
      </p:pic>
    </p:spTree>
    <p:extLst>
      <p:ext uri="{BB962C8B-B14F-4D97-AF65-F5344CB8AC3E}">
        <p14:creationId xmlns:p14="http://schemas.microsoft.com/office/powerpoint/2010/main" val="185579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Поисковые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536" y="1592826"/>
            <a:ext cx="10154264" cy="4736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/>
              <a:t>Поисковые научные </a:t>
            </a:r>
            <a:r>
              <a:rPr lang="ru-RU" sz="3200" b="1" i="1" dirty="0" smtClean="0"/>
              <a:t>исследования* </a:t>
            </a:r>
            <a:r>
              <a:rPr lang="ru-RU" sz="3200" dirty="0">
                <a:sym typeface="Symbol" panose="05050102010706020507" pitchFamily="18" charset="2"/>
              </a:rPr>
              <a:t></a:t>
            </a:r>
            <a:r>
              <a:rPr lang="ru-RU" sz="3200" dirty="0"/>
              <a:t> деятельность, направленная </a:t>
            </a:r>
            <a:r>
              <a:rPr lang="ru-RU" sz="3200" b="1" dirty="0"/>
              <a:t>на выявление и постановку научных, научно-технических задач</a:t>
            </a:r>
            <a:r>
              <a:rPr lang="ru-RU" sz="3200" dirty="0"/>
              <a:t>, а также сфер возможного применения новых знаний, в том числе результатов интеллектуальной </a:t>
            </a:r>
            <a:r>
              <a:rPr lang="ru-RU" sz="3200" dirty="0" smtClean="0"/>
              <a:t>деятельности.</a:t>
            </a:r>
          </a:p>
          <a:p>
            <a:pPr marL="0" lvl="0" indent="0">
              <a:buNone/>
            </a:pPr>
            <a:r>
              <a:rPr lang="ru-RU" sz="1700" i="1" dirty="0"/>
              <a:t>*ФЗ «О научной, научно-технической и инновационной деятельности»</a:t>
            </a: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385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ORCID</a:t>
            </a:r>
            <a:endParaRPr lang="ru-RU" dirty="0"/>
          </a:p>
        </p:txBody>
      </p:sp>
      <p:pic>
        <p:nvPicPr>
          <p:cNvPr id="3074" name="Picture 2" descr="https://i.embed.ly/1/image?url=https%3A%2F%2Flh4.googleusercontent.com%2F-QURyVmlgQxE%2FUWWivHbqOzI%2FAAAAAAAAAgE%2FirbsCiq8KXQ%2Fs966%2Fget_id.png&amp;key=afea23f29e5a4f63bd166897e3dc72d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69" y="1572773"/>
            <a:ext cx="8609661" cy="528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Системы идентификации: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Digital object identifier (DOI)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2016" y="1440706"/>
            <a:ext cx="9523543" cy="4736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Библиографическая ссылка – плохой идентификатор:</a:t>
            </a:r>
            <a:br>
              <a:rPr lang="ru-RU" sz="2400" dirty="0" smtClean="0"/>
            </a:br>
            <a:r>
              <a:rPr lang="en-US" sz="2000" dirty="0"/>
              <a:t>Andrey Guskov, Denis Kosyakov, Irina </a:t>
            </a:r>
            <a:r>
              <a:rPr lang="en-US" sz="2000" dirty="0" err="1"/>
              <a:t>Selivanova</a:t>
            </a:r>
            <a:r>
              <a:rPr lang="en-US" sz="2000" dirty="0"/>
              <a:t> Scientometric research in Russia: impact of science policy changes // Scientometrics. April 2016, Volume 107, Issue 1, pp </a:t>
            </a:r>
            <a:r>
              <a:rPr lang="en-US" sz="2000" dirty="0" smtClean="0"/>
              <a:t>287-303</a:t>
            </a: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Функция </a:t>
            </a:r>
            <a:r>
              <a:rPr lang="en-US" sz="2400" dirty="0" smtClean="0"/>
              <a:t>DOI</a:t>
            </a:r>
            <a:r>
              <a:rPr lang="ru-RU" sz="2400" dirty="0" smtClean="0"/>
              <a:t>: идентификация цифровых объектов.</a:t>
            </a:r>
          </a:p>
          <a:p>
            <a:r>
              <a:rPr lang="ru-RU" sz="2400" dirty="0" smtClean="0"/>
              <a:t>Идентификаторы уникальны и постоянны</a:t>
            </a:r>
          </a:p>
          <a:p>
            <a:r>
              <a:rPr lang="ru-RU" sz="2400" dirty="0" smtClean="0"/>
              <a:t>Чаще всего применяется для публикаций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2050" name="Picture 2" descr="https://encrypted-tbn3.gstatic.com/images?q=tbn:ANd9GcQ14ePfi3dkz8N9hAhqBVUbx56XfYkUQuiZGGtZgfggGjGhuAi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29" y="4236062"/>
            <a:ext cx="7406369" cy="200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4129" y="6245780"/>
            <a:ext cx="7184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http://dx.doi.org/10.13126/Book.2006.07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526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DOI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38" y="1195754"/>
            <a:ext cx="7224764" cy="5635069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383779" y="4720619"/>
            <a:ext cx="1701892" cy="3136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1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illars"/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321"/>
            <a:ext cx="12192000" cy="687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40" y="860364"/>
            <a:ext cx="6231952" cy="1039905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Благодарю за внимание!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0562" y="3539450"/>
            <a:ext cx="8677315" cy="1173227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Закон лаборатории </a:t>
            </a:r>
            <a:r>
              <a:rPr lang="ru-RU" b="1" dirty="0" err="1" smtClean="0">
                <a:solidFill>
                  <a:schemeClr val="bg1"/>
                </a:solidFill>
              </a:rPr>
              <a:t>Фетта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Никогда </a:t>
            </a:r>
            <a:r>
              <a:rPr lang="ru-RU" dirty="0">
                <a:solidFill>
                  <a:schemeClr val="bg1"/>
                </a:solidFill>
              </a:rPr>
              <a:t>не пытайтесь повторить удачный </a:t>
            </a:r>
            <a:r>
              <a:rPr lang="ru-RU" dirty="0" smtClean="0">
                <a:solidFill>
                  <a:schemeClr val="bg1"/>
                </a:solidFill>
              </a:rPr>
              <a:t>эксперимент.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Инновационный цикл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6" y="1555297"/>
            <a:ext cx="8855128" cy="5185933"/>
          </a:xfrm>
        </p:spPr>
      </p:pic>
    </p:spTree>
    <p:extLst>
      <p:ext uri="{BB962C8B-B14F-4D97-AF65-F5344CB8AC3E}">
        <p14:creationId xmlns:p14="http://schemas.microsoft.com/office/powerpoint/2010/main" val="15493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Охраняемые результаты интеллектуальной деятельности</a:t>
            </a:r>
            <a:br>
              <a:rPr lang="ru-RU" dirty="0"/>
            </a:br>
            <a:r>
              <a:rPr lang="ru-RU" dirty="0" smtClean="0"/>
              <a:t>(Гражданский кодекс, ст. 1225)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722" y="2004808"/>
            <a:ext cx="5056836" cy="4736257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произведения </a:t>
            </a:r>
            <a:r>
              <a:rPr lang="ru-RU" dirty="0"/>
              <a:t>науки, литературы и искусства;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программы </a:t>
            </a:r>
            <a:r>
              <a:rPr lang="ru-RU" dirty="0"/>
              <a:t>для электронных вычислительных машин (программы для ЭВМ);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базы </a:t>
            </a:r>
            <a:r>
              <a:rPr lang="ru-RU" dirty="0"/>
              <a:t>данных;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изобретения</a:t>
            </a:r>
            <a:r>
              <a:rPr lang="ru-RU" dirty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полезные </a:t>
            </a:r>
            <a:r>
              <a:rPr lang="ru-RU" dirty="0"/>
              <a:t>модели;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промышленные </a:t>
            </a:r>
            <a:r>
              <a:rPr lang="ru-RU" dirty="0"/>
              <a:t>образцы;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селекционные </a:t>
            </a:r>
            <a:r>
              <a:rPr lang="ru-RU" dirty="0"/>
              <a:t>достижения;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топологии </a:t>
            </a:r>
            <a:r>
              <a:rPr lang="ru-RU" dirty="0"/>
              <a:t>интегральных микросхем;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секреты </a:t>
            </a:r>
            <a:r>
              <a:rPr lang="ru-RU" dirty="0"/>
              <a:t>производства (ноу-хау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685808" y="2004807"/>
            <a:ext cx="5056836" cy="4736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исполнения;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фонограммы;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сообщение в эфир или по кабелю радио- или телепередач (вещание организаций эфирного или кабельного вещания);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фирменные наименования;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товарные знаки и знаки обслуживания;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наименования мест происхождения товаров;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коммерческие обозначения.</a:t>
            </a:r>
            <a:endParaRPr lang="ru-RU" dirty="0"/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616831" y="1371889"/>
            <a:ext cx="5473784" cy="823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13508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Результаты научной деятельности</a:t>
            </a:r>
            <a:endParaRPr lang="en-US" b="1" dirty="0"/>
          </a:p>
        </p:txBody>
      </p:sp>
      <p:sp>
        <p:nvSpPr>
          <p:cNvPr id="9" name="Текст 7"/>
          <p:cNvSpPr txBox="1">
            <a:spLocks/>
          </p:cNvSpPr>
          <p:nvPr/>
        </p:nvSpPr>
        <p:spPr>
          <a:xfrm>
            <a:off x="8594480" y="1348321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13508E"/>
                </a:solidFill>
              </a:rPr>
              <a:t>Прочие</a:t>
            </a:r>
          </a:p>
        </p:txBody>
      </p:sp>
    </p:spTree>
    <p:extLst>
      <p:ext uri="{BB962C8B-B14F-4D97-AF65-F5344CB8AC3E}">
        <p14:creationId xmlns:p14="http://schemas.microsoft.com/office/powerpoint/2010/main" val="173219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6" y="291792"/>
            <a:ext cx="10205484" cy="1039905"/>
          </a:xfrm>
        </p:spPr>
        <p:txBody>
          <a:bodyPr/>
          <a:lstStyle/>
          <a:p>
            <a:r>
              <a:rPr lang="ru-RU" dirty="0" smtClean="0"/>
              <a:t>Ученый взаимодействует…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53" y="2763981"/>
            <a:ext cx="2500232" cy="1587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37962" r="13845" b="16870"/>
          <a:stretch/>
        </p:blipFill>
        <p:spPr>
          <a:xfrm>
            <a:off x="4903193" y="5266514"/>
            <a:ext cx="2110154" cy="1326382"/>
          </a:xfrm>
          <a:prstGeom prst="rect">
            <a:avLst/>
          </a:prstGeom>
        </p:spPr>
      </p:pic>
      <p:pic>
        <p:nvPicPr>
          <p:cNvPr id="12" name="Picture 4" descr="http://mtdata.ru/u10/photoF5B0/20162576293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75" y="3069725"/>
            <a:ext cx="1721412" cy="10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31" y="1052665"/>
            <a:ext cx="2066716" cy="11910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94242" y="44036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Бизнес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9616" y="4204549"/>
            <a:ext cx="137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Государство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4873" y="6552064"/>
            <a:ext cx="118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Общество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6500" y="1301436"/>
            <a:ext cx="137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Научное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сообщество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5677319" y="2243724"/>
            <a:ext cx="0" cy="66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082603" y="4573881"/>
            <a:ext cx="0" cy="66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090976" y="2243724"/>
            <a:ext cx="0" cy="66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677319" y="4588301"/>
            <a:ext cx="0" cy="66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882832" y="3448672"/>
            <a:ext cx="14235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497814" y="3856043"/>
            <a:ext cx="14235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882832" y="3856043"/>
            <a:ext cx="14235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3458023" y="3448672"/>
            <a:ext cx="14235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90" y="2976454"/>
            <a:ext cx="771781" cy="13707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30246" y="2380816"/>
            <a:ext cx="1247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Публикации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26506" y="238150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Признание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91170" y="3059633"/>
            <a:ext cx="117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Технологии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42272" y="3910247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Финансирование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57506" y="470448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Знание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67195" y="4703638"/>
            <a:ext cx="751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Кадры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5282" y="3059633"/>
            <a:ext cx="815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Отчеты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52272" y="3888427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Финансирование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 flipV="1">
            <a:off x="3248355" y="4617730"/>
            <a:ext cx="1252979" cy="10551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09154" y="5086729"/>
            <a:ext cx="123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70C0"/>
                </a:solidFill>
              </a:rPr>
              <a:t>Поддержка 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науки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Немного о жизненных циклах</a:t>
            </a:r>
            <a:endParaRPr lang="ru-RU" dirty="0"/>
          </a:p>
        </p:txBody>
      </p:sp>
      <p:pic>
        <p:nvPicPr>
          <p:cNvPr id="4" name="Джентльмены удачи. Украл, выпил, в тюрьму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016" y="1493940"/>
            <a:ext cx="6832616" cy="5189241"/>
          </a:xfrm>
        </p:spPr>
      </p:pic>
    </p:spTree>
    <p:extLst>
      <p:ext uri="{BB962C8B-B14F-4D97-AF65-F5344CB8AC3E}">
        <p14:creationId xmlns:p14="http://schemas.microsoft.com/office/powerpoint/2010/main" val="96954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gpnt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3CC"/>
      </a:accent1>
      <a:accent2>
        <a:srgbClr val="13508E"/>
      </a:accent2>
      <a:accent3>
        <a:srgbClr val="5C5C5C"/>
      </a:accent3>
      <a:accent4>
        <a:srgbClr val="FF9933"/>
      </a:accent4>
      <a:accent5>
        <a:srgbClr val="5A8B39"/>
      </a:accent5>
      <a:accent6>
        <a:srgbClr val="7030A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4345</TotalTime>
  <Words>956</Words>
  <Application>Microsoft Office PowerPoint</Application>
  <PresentationFormat>Широкоэкранный</PresentationFormat>
  <Paragraphs>228</Paragraphs>
  <Slides>53</Slides>
  <Notes>11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Blogger Sans</vt:lpstr>
      <vt:lpstr>Blogger Sans Medium</vt:lpstr>
      <vt:lpstr>Calibri</vt:lpstr>
      <vt:lpstr>Calibri Light</vt:lpstr>
      <vt:lpstr>Symbol</vt:lpstr>
      <vt:lpstr>Тема Office</vt:lpstr>
      <vt:lpstr>Презентация PowerPoint</vt:lpstr>
      <vt:lpstr>Жизненный цикл исследований</vt:lpstr>
      <vt:lpstr>Фундаментальные исследования</vt:lpstr>
      <vt:lpstr>Прикладные исследования</vt:lpstr>
      <vt:lpstr>Поисковые исследования</vt:lpstr>
      <vt:lpstr>Инновационный цикл</vt:lpstr>
      <vt:lpstr>Охраняемые результаты интеллектуальной деятельности (Гражданский кодекс, ст. 1225)</vt:lpstr>
      <vt:lpstr>Ученый взаимодействует…</vt:lpstr>
      <vt:lpstr>Немного о жизненных циклах</vt:lpstr>
      <vt:lpstr>Жизненный цикл исследований</vt:lpstr>
      <vt:lpstr>ЖИЗНЕННЫЙ ЦИКЛ ИССЛЕДОВАНИЯ</vt:lpstr>
      <vt:lpstr>Экосистема поддержки жизненного цикла исследований: версия Elsevier</vt:lpstr>
      <vt:lpstr>Экосистема поддержки жизненного цикла исследований: версия Open Science Framework</vt:lpstr>
      <vt:lpstr>Каналы продвижения научных результатов XX века</vt:lpstr>
      <vt:lpstr>Пример: стоматология</vt:lpstr>
      <vt:lpstr>Каналы продвижения научных результатов XXI века</vt:lpstr>
      <vt:lpstr>Презентация PowerPoint</vt:lpstr>
      <vt:lpstr>Презентация PowerPoint</vt:lpstr>
      <vt:lpstr>Scopus: пример сведений о публикации</vt:lpstr>
      <vt:lpstr>Каналы продвижения научных результатов XXI века</vt:lpstr>
      <vt:lpstr>Электронные архивы</vt:lpstr>
      <vt:lpstr>Каналы продвижения научных результатов XXI века</vt:lpstr>
      <vt:lpstr>Институциональные репозитории: полные тексты в открытом доступе</vt:lpstr>
      <vt:lpstr>Каналы продвижения научных результатов XXI века</vt:lpstr>
      <vt:lpstr>Content Management System – инструмент создания персональных сайтов</vt:lpstr>
      <vt:lpstr>Каналы продвижения научных результатов XXI века</vt:lpstr>
      <vt:lpstr>Цифровые тени и цифровые двойники</vt:lpstr>
      <vt:lpstr>Лекция Алексея Боровкова "Новые парадигмы проектирования. Фабрики будущего, цифровые двойники</vt:lpstr>
      <vt:lpstr>Current Research Information Systems (CRIS)</vt:lpstr>
      <vt:lpstr>Current Research Information Systems (CRIS)</vt:lpstr>
      <vt:lpstr>Current Research Information Systems (CRIS)</vt:lpstr>
      <vt:lpstr>CRIS: модель хранения информации</vt:lpstr>
      <vt:lpstr>CRIS: визуализация сведений об ученых</vt:lpstr>
      <vt:lpstr>CRIS: анализ коллабораций</vt:lpstr>
      <vt:lpstr>CRIS ИНГГ СО РАН</vt:lpstr>
      <vt:lpstr>Каналы продвижения научных результатов XXI века</vt:lpstr>
      <vt:lpstr>Научная социальная сеть: Research Gate</vt:lpstr>
      <vt:lpstr>ReseachGate: публикации, опыт, соавторы…</vt:lpstr>
      <vt:lpstr>ReseachGate: насколько интересны мои исследования?</vt:lpstr>
      <vt:lpstr>ResearchGate: обсуждения без границ </vt:lpstr>
      <vt:lpstr>Mendeley – менеджер публикаций и ссылок</vt:lpstr>
      <vt:lpstr>Mendeley: социальная сеть</vt:lpstr>
      <vt:lpstr>Каналы продвижения научных результатов XXI века</vt:lpstr>
      <vt:lpstr>Ученые в социальных сетях: Facebook, Twitter …</vt:lpstr>
      <vt:lpstr>Как измерить социальное влияние?</vt:lpstr>
      <vt:lpstr>Plum отслеживает активность  на всех перечисленных ниже платформах</vt:lpstr>
      <vt:lpstr>Проблемы идентификации и связывания</vt:lpstr>
      <vt:lpstr>Системы идентификации</vt:lpstr>
      <vt:lpstr>ORCID</vt:lpstr>
      <vt:lpstr>ORCID</vt:lpstr>
      <vt:lpstr>Системы идентификации:  Digital object identifier (DOI)</vt:lpstr>
      <vt:lpstr>DOI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Andrey</cp:lastModifiedBy>
  <cp:revision>268</cp:revision>
  <cp:lastPrinted>2017-08-16T03:25:51Z</cp:lastPrinted>
  <dcterms:created xsi:type="dcterms:W3CDTF">2017-08-10T09:58:14Z</dcterms:created>
  <dcterms:modified xsi:type="dcterms:W3CDTF">2018-11-13T06:28:03Z</dcterms:modified>
</cp:coreProperties>
</file>